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3"/>
  </p:sldMasterIdLst>
  <p:notesMasterIdLst>
    <p:notesMasterId r:id="rId7"/>
  </p:notesMasterIdLst>
  <p:handoutMasterIdLst>
    <p:handoutMasterId r:id="rId39"/>
  </p:handoutMasterIdLst>
  <p:sldIdLst>
    <p:sldId id="6452" r:id="rId4"/>
    <p:sldId id="6470" r:id="rId5"/>
    <p:sldId id="6473" r:id="rId6"/>
    <p:sldId id="6478" r:id="rId8"/>
    <p:sldId id="6486" r:id="rId9"/>
    <p:sldId id="6474" r:id="rId10"/>
    <p:sldId id="6476" r:id="rId11"/>
    <p:sldId id="6480" r:id="rId12"/>
    <p:sldId id="6482" r:id="rId13"/>
    <p:sldId id="6469" r:id="rId14"/>
    <p:sldId id="6487" r:id="rId15"/>
    <p:sldId id="6491" r:id="rId16"/>
    <p:sldId id="6483" r:id="rId17"/>
    <p:sldId id="6493" r:id="rId18"/>
    <p:sldId id="6489" r:id="rId19"/>
    <p:sldId id="6490" r:id="rId20"/>
    <p:sldId id="6494" r:id="rId21"/>
    <p:sldId id="6496" r:id="rId22"/>
    <p:sldId id="6471" r:id="rId23"/>
    <p:sldId id="6488" r:id="rId24"/>
    <p:sldId id="6457" r:id="rId25"/>
    <p:sldId id="6461" r:id="rId26"/>
    <p:sldId id="6453" r:id="rId27"/>
    <p:sldId id="6455" r:id="rId28"/>
    <p:sldId id="6458" r:id="rId29"/>
    <p:sldId id="6456" r:id="rId30"/>
    <p:sldId id="6454" r:id="rId31"/>
    <p:sldId id="6459" r:id="rId32"/>
    <p:sldId id="6465" r:id="rId33"/>
    <p:sldId id="6466" r:id="rId34"/>
    <p:sldId id="6467" r:id="rId35"/>
    <p:sldId id="6445" r:id="rId36"/>
    <p:sldId id="6468" r:id="rId37"/>
    <p:sldId id="642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GM CONFERENCE" initials="GC" lastIdx="4" clrIdx="0"/>
  <p:cmAuthor id="4" name="MRISOWALUJ" initials="M" lastIdx="1" clrIdx="1"/>
  <p:cmAuthor id="5" name="MCDW CONFERENCE" initials="MC" lastIdx="3" clrIdx="2"/>
  <p:cmAuthor id="6" name="RAUT RAHUL D" initials="RRD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EE33"/>
    <a:srgbClr val="045A95"/>
    <a:srgbClr val="055B96"/>
    <a:srgbClr val="0989C6"/>
    <a:srgbClr val="F8CBAD"/>
    <a:srgbClr val="FFE699"/>
    <a:srgbClr val="E9C46A"/>
    <a:srgbClr val="ED917B"/>
    <a:srgbClr val="E76F51"/>
    <a:srgbClr val="C5E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customXml" Target="../customXml/item3.xml"/><Relationship Id="rId45" Type="http://schemas.openxmlformats.org/officeDocument/2006/relationships/customXml" Target="../customXml/item2.xml"/><Relationship Id="rId44" Type="http://schemas.openxmlformats.org/officeDocument/2006/relationships/customXml" Target="../customXml/item1.xml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1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9C71DD-B3B5-47BF-B064-64DDC7EC3324}" type="doc">
      <dgm:prSet loTypeId="urn:microsoft.com/office/officeart/2005/8/layout/cycle3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1BB41884-1CCC-44DC-A107-0B8CCDCFB790}">
      <dgm:prSet phldr="0"/>
      <dgm:spPr/>
      <dgm:t>
        <a:bodyPr/>
        <a:lstStyle/>
        <a:p>
          <a:pPr algn="l" rtl="0"/>
          <a:r>
            <a:rPr lang="en-US">
              <a:latin typeface="Calibri Light" panose="020F0302020204030204"/>
            </a:rPr>
            <a:t>Current state</a:t>
          </a:r>
          <a:endParaRPr lang="en-US"/>
        </a:p>
      </dgm:t>
    </dgm:pt>
    <dgm:pt modelId="{BC05F241-2122-4DB3-A086-077D27E913C6}" cxnId="{7B2260F0-8EA3-4966-B300-F6B5DEF89FC4}" type="parTrans">
      <dgm:prSet/>
      <dgm:spPr/>
    </dgm:pt>
    <dgm:pt modelId="{1E962176-42C4-44C5-8582-579682258191}" cxnId="{7B2260F0-8EA3-4966-B300-F6B5DEF89FC4}" type="sibTrans">
      <dgm:prSet/>
      <dgm:spPr/>
      <dgm:t>
        <a:bodyPr/>
        <a:lstStyle/>
        <a:p>
          <a:endParaRPr lang="en-US"/>
        </a:p>
      </dgm:t>
    </dgm:pt>
    <dgm:pt modelId="{6EDF30F6-E1D8-4F70-9CDA-946A9788B881}">
      <dgm:prSet phldr="0"/>
      <dgm:spPr/>
      <dgm:t>
        <a:bodyPr/>
        <a:lstStyle/>
        <a:p>
          <a:pPr algn="l" rtl="0"/>
          <a:r>
            <a:rPr lang="en-US">
              <a:latin typeface="Calibri Light" panose="020F0302020204030204"/>
            </a:rPr>
            <a:t>Identify waste</a:t>
          </a:r>
          <a:endParaRPr lang="en-US"/>
        </a:p>
      </dgm:t>
    </dgm:pt>
    <dgm:pt modelId="{95E4BDE3-73EC-4E58-AD62-8E0DFE59F173}" cxnId="{6FADB38F-3A4A-4C7E-9596-004B8A6F6781}" type="parTrans">
      <dgm:prSet/>
      <dgm:spPr/>
    </dgm:pt>
    <dgm:pt modelId="{9599BE06-EAEE-46CB-9997-ECFC1AE7279E}" cxnId="{6FADB38F-3A4A-4C7E-9596-004B8A6F6781}" type="sibTrans">
      <dgm:prSet/>
      <dgm:spPr/>
      <dgm:t>
        <a:bodyPr/>
        <a:lstStyle/>
        <a:p>
          <a:endParaRPr lang="en-US"/>
        </a:p>
      </dgm:t>
    </dgm:pt>
    <dgm:pt modelId="{62F14E87-247B-4774-92C4-4AAD8C0A4D39}">
      <dgm:prSet phldr="0"/>
      <dgm:spPr/>
      <dgm:t>
        <a:bodyPr/>
        <a:lstStyle/>
        <a:p>
          <a:pPr algn="l" rtl="0"/>
          <a:r>
            <a:rPr lang="en-US">
              <a:latin typeface="Calibri Light" panose="020F0302020204030204"/>
            </a:rPr>
            <a:t>Future state</a:t>
          </a:r>
          <a:endParaRPr lang="en-US"/>
        </a:p>
      </dgm:t>
    </dgm:pt>
    <dgm:pt modelId="{EAB9A5DD-EC7A-4978-8F0B-878F3D46BDA4}" cxnId="{09C85395-D41E-4288-901A-42635AA46648}" type="parTrans">
      <dgm:prSet/>
      <dgm:spPr/>
    </dgm:pt>
    <dgm:pt modelId="{94B9C8BB-0796-4E8B-BD9F-33D81442CD07}" cxnId="{09C85395-D41E-4288-901A-42635AA46648}" type="sibTrans">
      <dgm:prSet/>
      <dgm:spPr/>
      <dgm:t>
        <a:bodyPr/>
        <a:lstStyle/>
        <a:p>
          <a:endParaRPr lang="en-US"/>
        </a:p>
      </dgm:t>
    </dgm:pt>
    <dgm:pt modelId="{BAFACE77-E708-473B-924B-C92D2565C46D}">
      <dgm:prSet phldr="0"/>
      <dgm:spPr/>
      <dgm:t>
        <a:bodyPr/>
        <a:lstStyle/>
        <a:p>
          <a:pPr rtl="0"/>
          <a:r>
            <a:rPr lang="en-US"/>
            <a:t>Implement</a:t>
          </a:r>
          <a:endParaRPr lang="en-US">
            <a:latin typeface="Calibri Light" panose="020F0302020204030204"/>
          </a:endParaRPr>
        </a:p>
      </dgm:t>
    </dgm:pt>
    <dgm:pt modelId="{FF6C7E25-85AE-4D6B-A8CA-2DE6E8F5A841}" cxnId="{0075112A-C6B7-43EC-AA8D-48FDAE7BF7F3}" type="parTrans">
      <dgm:prSet/>
      <dgm:spPr/>
    </dgm:pt>
    <dgm:pt modelId="{86B98C2A-6A09-4876-A4CB-EF4A53BD82BA}" cxnId="{0075112A-C6B7-43EC-AA8D-48FDAE7BF7F3}" type="sibTrans">
      <dgm:prSet/>
      <dgm:spPr/>
      <dgm:t>
        <a:bodyPr/>
        <a:lstStyle/>
        <a:p>
          <a:endParaRPr lang="en-US"/>
        </a:p>
      </dgm:t>
    </dgm:pt>
    <dgm:pt modelId="{621D5325-9D83-43AE-A389-5726A7026DE8}">
      <dgm:prSet phldr="0"/>
      <dgm:spPr/>
      <dgm:t>
        <a:bodyPr/>
        <a:lstStyle/>
        <a:p>
          <a:pPr algn="l" rtl="0"/>
          <a:r>
            <a:rPr lang="en-US"/>
            <a:t>Measure</a:t>
          </a:r>
          <a:r>
            <a:rPr lang="en-US">
              <a:latin typeface="Calibri Light" panose="020F0302020204030204"/>
            </a:rPr>
            <a:t> </a:t>
          </a:r>
          <a:r>
            <a:rPr lang="en-US"/>
            <a:t>&amp;</a:t>
          </a:r>
          <a:r>
            <a:rPr lang="en-US">
              <a:latin typeface="Calibri Light" panose="020F0302020204030204"/>
            </a:rPr>
            <a:t> </a:t>
          </a:r>
          <a:r>
            <a:rPr lang="en-US"/>
            <a:t>Adjust</a:t>
          </a:r>
          <a:endParaRPr lang="en-US">
            <a:latin typeface="Calibri Light" panose="020F0302020204030204"/>
          </a:endParaRPr>
        </a:p>
      </dgm:t>
    </dgm:pt>
    <dgm:pt modelId="{57E03B97-BE76-4EC4-BFD6-23FC0D2F9F16}" cxnId="{571BF32B-4D91-4D97-9DFF-AF1AEECB5271}" type="parTrans">
      <dgm:prSet/>
      <dgm:spPr/>
    </dgm:pt>
    <dgm:pt modelId="{825F060C-4F87-49D9-AFA1-0C1FDA2C63DD}" cxnId="{571BF32B-4D91-4D97-9DFF-AF1AEECB5271}" type="sibTrans">
      <dgm:prSet/>
      <dgm:spPr/>
      <dgm:t>
        <a:bodyPr/>
        <a:lstStyle/>
        <a:p>
          <a:endParaRPr lang="en-US"/>
        </a:p>
      </dgm:t>
    </dgm:pt>
    <dgm:pt modelId="{5B0DEFC5-D5A6-4AF6-A9E8-596A37AAC110}" type="pres">
      <dgm:prSet presAssocID="{D39C71DD-B3B5-47BF-B064-64DDC7EC3324}" presName="Name0" presStyleCnt="0">
        <dgm:presLayoutVars>
          <dgm:dir/>
          <dgm:resizeHandles val="exact"/>
        </dgm:presLayoutVars>
      </dgm:prSet>
      <dgm:spPr/>
    </dgm:pt>
    <dgm:pt modelId="{8D74C035-C8C8-467F-99CC-82874EAB6B94}" type="pres">
      <dgm:prSet presAssocID="{D39C71DD-B3B5-47BF-B064-64DDC7EC3324}" presName="cycle" presStyleCnt="0"/>
      <dgm:spPr/>
    </dgm:pt>
    <dgm:pt modelId="{2B47DC76-A422-42B3-BA3F-47C3B54EEF9A}" type="pres">
      <dgm:prSet presAssocID="{1BB41884-1CCC-44DC-A107-0B8CCDCFB790}" presName="nodeFirstNode" presStyleLbl="node1" presStyleIdx="0" presStyleCnt="5">
        <dgm:presLayoutVars>
          <dgm:bulletEnabled val="1"/>
        </dgm:presLayoutVars>
      </dgm:prSet>
      <dgm:spPr/>
    </dgm:pt>
    <dgm:pt modelId="{7404A268-0040-4728-B96F-B803E955984B}" type="pres">
      <dgm:prSet presAssocID="{1E962176-42C4-44C5-8582-579682258191}" presName="sibTransFirstNode" presStyleLbl="bgShp" presStyleIdx="0" presStyleCnt="1"/>
      <dgm:spPr/>
    </dgm:pt>
    <dgm:pt modelId="{59A20947-4D65-4C80-B468-DEC84D6E3BB5}" type="pres">
      <dgm:prSet presAssocID="{6EDF30F6-E1D8-4F70-9CDA-946A9788B881}" presName="nodeFollowingNodes" presStyleLbl="node1" presStyleIdx="1" presStyleCnt="5">
        <dgm:presLayoutVars>
          <dgm:bulletEnabled val="1"/>
        </dgm:presLayoutVars>
      </dgm:prSet>
      <dgm:spPr/>
    </dgm:pt>
    <dgm:pt modelId="{E0A21341-56A8-4726-AD99-C454461D770A}" type="pres">
      <dgm:prSet presAssocID="{62F14E87-247B-4774-92C4-4AAD8C0A4D39}" presName="nodeFollowingNodes" presStyleLbl="node1" presStyleIdx="2" presStyleCnt="5">
        <dgm:presLayoutVars>
          <dgm:bulletEnabled val="1"/>
        </dgm:presLayoutVars>
      </dgm:prSet>
      <dgm:spPr/>
    </dgm:pt>
    <dgm:pt modelId="{3A280F94-71FC-4E33-ABEE-ED972631976A}" type="pres">
      <dgm:prSet presAssocID="{BAFACE77-E708-473B-924B-C92D2565C46D}" presName="nodeFollowingNodes" presStyleLbl="node1" presStyleIdx="3" presStyleCnt="5">
        <dgm:presLayoutVars>
          <dgm:bulletEnabled val="1"/>
        </dgm:presLayoutVars>
      </dgm:prSet>
      <dgm:spPr/>
    </dgm:pt>
    <dgm:pt modelId="{E387F6C2-4C13-492A-8828-59E8FA233138}" type="pres">
      <dgm:prSet presAssocID="{621D5325-9D83-43AE-A389-5726A7026DE8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0075112A-C6B7-43EC-AA8D-48FDAE7BF7F3}" srcId="{D39C71DD-B3B5-47BF-B064-64DDC7EC3324}" destId="{BAFACE77-E708-473B-924B-C92D2565C46D}" srcOrd="3" destOrd="0" parTransId="{FF6C7E25-85AE-4D6B-A8CA-2DE6E8F5A841}" sibTransId="{86B98C2A-6A09-4876-A4CB-EF4A53BD82BA}"/>
    <dgm:cxn modelId="{571BF32B-4D91-4D97-9DFF-AF1AEECB5271}" srcId="{D39C71DD-B3B5-47BF-B064-64DDC7EC3324}" destId="{621D5325-9D83-43AE-A389-5726A7026DE8}" srcOrd="4" destOrd="0" parTransId="{57E03B97-BE76-4EC4-BFD6-23FC0D2F9F16}" sibTransId="{825F060C-4F87-49D9-AFA1-0C1FDA2C63DD}"/>
    <dgm:cxn modelId="{72060238-575B-43D7-9F35-08C53F30FF79}" type="presOf" srcId="{621D5325-9D83-43AE-A389-5726A7026DE8}" destId="{E387F6C2-4C13-492A-8828-59E8FA233138}" srcOrd="0" destOrd="0" presId="urn:microsoft.com/office/officeart/2005/8/layout/cycle3"/>
    <dgm:cxn modelId="{F0D22666-A5AA-43AE-8DE3-1B398BC5D537}" type="presOf" srcId="{D39C71DD-B3B5-47BF-B064-64DDC7EC3324}" destId="{5B0DEFC5-D5A6-4AF6-A9E8-596A37AAC110}" srcOrd="0" destOrd="0" presId="urn:microsoft.com/office/officeart/2005/8/layout/cycle3"/>
    <dgm:cxn modelId="{CAF25A86-6140-4DCA-870A-6E37057C89A1}" type="presOf" srcId="{1E962176-42C4-44C5-8582-579682258191}" destId="{7404A268-0040-4728-B96F-B803E955984B}" srcOrd="0" destOrd="0" presId="urn:microsoft.com/office/officeart/2005/8/layout/cycle3"/>
    <dgm:cxn modelId="{43703087-E7B7-433E-92B3-5378DF7BB36D}" type="presOf" srcId="{1BB41884-1CCC-44DC-A107-0B8CCDCFB790}" destId="{2B47DC76-A422-42B3-BA3F-47C3B54EEF9A}" srcOrd="0" destOrd="0" presId="urn:microsoft.com/office/officeart/2005/8/layout/cycle3"/>
    <dgm:cxn modelId="{6FADB38F-3A4A-4C7E-9596-004B8A6F6781}" srcId="{D39C71DD-B3B5-47BF-B064-64DDC7EC3324}" destId="{6EDF30F6-E1D8-4F70-9CDA-946A9788B881}" srcOrd="1" destOrd="0" parTransId="{95E4BDE3-73EC-4E58-AD62-8E0DFE59F173}" sibTransId="{9599BE06-EAEE-46CB-9997-ECFC1AE7279E}"/>
    <dgm:cxn modelId="{09C85395-D41E-4288-901A-42635AA46648}" srcId="{D39C71DD-B3B5-47BF-B064-64DDC7EC3324}" destId="{62F14E87-247B-4774-92C4-4AAD8C0A4D39}" srcOrd="2" destOrd="0" parTransId="{EAB9A5DD-EC7A-4978-8F0B-878F3D46BDA4}" sibTransId="{94B9C8BB-0796-4E8B-BD9F-33D81442CD07}"/>
    <dgm:cxn modelId="{95D6A0A4-1A2E-4A2F-9A3F-5D4952888C98}" type="presOf" srcId="{6EDF30F6-E1D8-4F70-9CDA-946A9788B881}" destId="{59A20947-4D65-4C80-B468-DEC84D6E3BB5}" srcOrd="0" destOrd="0" presId="urn:microsoft.com/office/officeart/2005/8/layout/cycle3"/>
    <dgm:cxn modelId="{CAF4B8E5-D4EC-4B43-82CB-728C805E67B2}" type="presOf" srcId="{BAFACE77-E708-473B-924B-C92D2565C46D}" destId="{3A280F94-71FC-4E33-ABEE-ED972631976A}" srcOrd="0" destOrd="0" presId="urn:microsoft.com/office/officeart/2005/8/layout/cycle3"/>
    <dgm:cxn modelId="{7B2260F0-8EA3-4966-B300-F6B5DEF89FC4}" srcId="{D39C71DD-B3B5-47BF-B064-64DDC7EC3324}" destId="{1BB41884-1CCC-44DC-A107-0B8CCDCFB790}" srcOrd="0" destOrd="0" parTransId="{BC05F241-2122-4DB3-A086-077D27E913C6}" sibTransId="{1E962176-42C4-44C5-8582-579682258191}"/>
    <dgm:cxn modelId="{AD2937FD-D0D2-4A96-8C92-75DC39AAA955}" type="presOf" srcId="{62F14E87-247B-4774-92C4-4AAD8C0A4D39}" destId="{E0A21341-56A8-4726-AD99-C454461D770A}" srcOrd="0" destOrd="0" presId="urn:microsoft.com/office/officeart/2005/8/layout/cycle3"/>
    <dgm:cxn modelId="{FD40E6FC-FCAD-40DB-BEBD-CB474F0B0DB9}" type="presParOf" srcId="{5B0DEFC5-D5A6-4AF6-A9E8-596A37AAC110}" destId="{8D74C035-C8C8-467F-99CC-82874EAB6B94}" srcOrd="0" destOrd="0" presId="urn:microsoft.com/office/officeart/2005/8/layout/cycle3"/>
    <dgm:cxn modelId="{224344E0-1BF5-409B-89A4-BDB60B09ED5C}" type="presParOf" srcId="{8D74C035-C8C8-467F-99CC-82874EAB6B94}" destId="{2B47DC76-A422-42B3-BA3F-47C3B54EEF9A}" srcOrd="0" destOrd="0" presId="urn:microsoft.com/office/officeart/2005/8/layout/cycle3"/>
    <dgm:cxn modelId="{30311D79-7EE7-4C66-8623-00A29EA67121}" type="presParOf" srcId="{8D74C035-C8C8-467F-99CC-82874EAB6B94}" destId="{7404A268-0040-4728-B96F-B803E955984B}" srcOrd="1" destOrd="0" presId="urn:microsoft.com/office/officeart/2005/8/layout/cycle3"/>
    <dgm:cxn modelId="{FD994015-4FEC-48A7-B981-996A52B83B44}" type="presParOf" srcId="{8D74C035-C8C8-467F-99CC-82874EAB6B94}" destId="{59A20947-4D65-4C80-B468-DEC84D6E3BB5}" srcOrd="2" destOrd="0" presId="urn:microsoft.com/office/officeart/2005/8/layout/cycle3"/>
    <dgm:cxn modelId="{81CF3B8A-776A-45DF-B932-FB36CAAE5C8F}" type="presParOf" srcId="{8D74C035-C8C8-467F-99CC-82874EAB6B94}" destId="{E0A21341-56A8-4726-AD99-C454461D770A}" srcOrd="3" destOrd="0" presId="urn:microsoft.com/office/officeart/2005/8/layout/cycle3"/>
    <dgm:cxn modelId="{F6FD0B35-38D2-4308-97D9-AE25DFD72D29}" type="presParOf" srcId="{8D74C035-C8C8-467F-99CC-82874EAB6B94}" destId="{3A280F94-71FC-4E33-ABEE-ED972631976A}" srcOrd="4" destOrd="0" presId="urn:microsoft.com/office/officeart/2005/8/layout/cycle3"/>
    <dgm:cxn modelId="{8686FE8D-B665-4EF1-B434-41E9FF2DA566}" type="presParOf" srcId="{8D74C035-C8C8-467F-99CC-82874EAB6B94}" destId="{E387F6C2-4C13-492A-8828-59E8FA233138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4830793" cy="3815752"/>
        <a:chOff x="0" y="0"/>
        <a:chExt cx="4830793" cy="3815752"/>
      </a:xfrm>
    </dsp:grpSpPr>
    <dsp:sp modelId="{7404A268-0040-4728-B96F-B803E955984B}">
      <dsp:nvSpPr>
        <dsp:cNvPr id="4" name="Circular Arrow 3"/>
        <dsp:cNvSpPr/>
      </dsp:nvSpPr>
      <dsp:spPr bwMode="white">
        <a:xfrm>
          <a:off x="531110" y="9040"/>
          <a:ext cx="3768573" cy="3768573"/>
        </a:xfrm>
        <a:prstGeom prst="circularArrow">
          <a:avLst>
            <a:gd name="adj1" fmla="val 5000"/>
            <a:gd name="adj2" fmla="val 360000"/>
            <a:gd name="adj3" fmla="val 13823423"/>
            <a:gd name="adj4" fmla="val 17299950"/>
            <a:gd name="adj5" fmla="val 5500"/>
          </a:avLst>
        </a:prstGeom>
      </dsp:spPr>
      <dsp:style>
        <a:lnRef idx="0">
          <a:schemeClr val="accent2"/>
        </a:lnRef>
        <a:fillRef idx="1">
          <a:schemeClr val="accent2">
            <a:tint val="40000"/>
          </a:schemeClr>
        </a:fillRef>
        <a:effectRef idx="0">
          <a:scrgbClr r="0" g="0" b="0"/>
        </a:effectRef>
        <a:fontRef idx="minor"/>
      </dsp:style>
      <dsp:txXfrm>
        <a:off x="531110" y="9040"/>
        <a:ext cx="3768573" cy="3768573"/>
      </dsp:txXfrm>
    </dsp:sp>
    <dsp:sp modelId="{2B47DC76-A422-42B3-BA3F-47C3B54EEF9A}">
      <dsp:nvSpPr>
        <dsp:cNvPr id="3" name="Rounded Rectangle 2"/>
        <dsp:cNvSpPr/>
      </dsp:nvSpPr>
      <dsp:spPr bwMode="white">
        <a:xfrm>
          <a:off x="1552439" y="0"/>
          <a:ext cx="1725915" cy="862957"/>
        </a:xfrm>
        <a:prstGeom prst="round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76200" tIns="76200" rIns="76200" bIns="762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 algn="l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dk1"/>
              </a:solidFill>
              <a:latin typeface="Calibri Light" panose="020F0302020204030204"/>
            </a:rPr>
            <a:t>Current state</a:t>
          </a:r>
          <a:endParaRPr lang="en-US">
            <a:solidFill>
              <a:schemeClr val="dk1"/>
            </a:solidFill>
          </a:endParaRPr>
        </a:p>
      </dsp:txBody>
      <dsp:txXfrm>
        <a:off x="1552439" y="0"/>
        <a:ext cx="1725915" cy="862957"/>
      </dsp:txXfrm>
    </dsp:sp>
    <dsp:sp modelId="{59A20947-4D65-4C80-B468-DEC84D6E3BB5}">
      <dsp:nvSpPr>
        <dsp:cNvPr id="5" name="Rounded Rectangle 4"/>
        <dsp:cNvSpPr/>
      </dsp:nvSpPr>
      <dsp:spPr bwMode="white">
        <a:xfrm>
          <a:off x="3104815" y="1127867"/>
          <a:ext cx="1725915" cy="862957"/>
        </a:xfrm>
        <a:prstGeom prst="round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76200" tIns="76200" rIns="76200" bIns="762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 algn="l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dk1"/>
              </a:solidFill>
              <a:latin typeface="Calibri Light" panose="020F0302020204030204"/>
            </a:rPr>
            <a:t>Identify waste</a:t>
          </a:r>
          <a:endParaRPr lang="en-US">
            <a:solidFill>
              <a:schemeClr val="dk1"/>
            </a:solidFill>
          </a:endParaRPr>
        </a:p>
      </dsp:txBody>
      <dsp:txXfrm>
        <a:off x="3104815" y="1127867"/>
        <a:ext cx="1725915" cy="862957"/>
      </dsp:txXfrm>
    </dsp:sp>
    <dsp:sp modelId="{E0A21341-56A8-4726-AD99-C454461D770A}">
      <dsp:nvSpPr>
        <dsp:cNvPr id="6" name="Rounded Rectangle 5"/>
        <dsp:cNvSpPr/>
      </dsp:nvSpPr>
      <dsp:spPr bwMode="white">
        <a:xfrm>
          <a:off x="2511860" y="2952795"/>
          <a:ext cx="1725915" cy="862957"/>
        </a:xfrm>
        <a:prstGeom prst="round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76200" tIns="76200" rIns="76200" bIns="762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 algn="l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dk1"/>
              </a:solidFill>
              <a:latin typeface="Calibri Light" panose="020F0302020204030204"/>
            </a:rPr>
            <a:t>Future state</a:t>
          </a:r>
          <a:endParaRPr lang="en-US">
            <a:solidFill>
              <a:schemeClr val="dk1"/>
            </a:solidFill>
          </a:endParaRPr>
        </a:p>
      </dsp:txBody>
      <dsp:txXfrm>
        <a:off x="2511860" y="2952795"/>
        <a:ext cx="1725915" cy="862957"/>
      </dsp:txXfrm>
    </dsp:sp>
    <dsp:sp modelId="{3A280F94-71FC-4E33-ABEE-ED972631976A}">
      <dsp:nvSpPr>
        <dsp:cNvPr id="7" name="Rounded Rectangle 6"/>
        <dsp:cNvSpPr/>
      </dsp:nvSpPr>
      <dsp:spPr bwMode="white">
        <a:xfrm>
          <a:off x="593018" y="2952795"/>
          <a:ext cx="1725915" cy="862957"/>
        </a:xfrm>
        <a:prstGeom prst="round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76200" tIns="76200" rIns="76200" bIns="762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dk1"/>
              </a:solidFill>
            </a:rPr>
            <a:t>Implement</a:t>
          </a:r>
          <a:endParaRPr lang="en-US">
            <a:solidFill>
              <a:schemeClr val="dk1"/>
            </a:solidFill>
            <a:latin typeface="Calibri Light" panose="020F0302020204030204"/>
          </a:endParaRPr>
        </a:p>
      </dsp:txBody>
      <dsp:txXfrm>
        <a:off x="593018" y="2952795"/>
        <a:ext cx="1725915" cy="862957"/>
      </dsp:txXfrm>
    </dsp:sp>
    <dsp:sp modelId="{E387F6C2-4C13-492A-8828-59E8FA233138}">
      <dsp:nvSpPr>
        <dsp:cNvPr id="8" name="Rounded Rectangle 7"/>
        <dsp:cNvSpPr/>
      </dsp:nvSpPr>
      <dsp:spPr bwMode="white">
        <a:xfrm>
          <a:off x="63" y="1127867"/>
          <a:ext cx="1725915" cy="862957"/>
        </a:xfrm>
        <a:prstGeom prst="round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76200" tIns="76200" rIns="76200" bIns="762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 algn="l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dk1"/>
              </a:solidFill>
            </a:rPr>
            <a:t>Measure</a:t>
          </a:r>
          <a:r>
            <a:rPr lang="en-US">
              <a:solidFill>
                <a:schemeClr val="dk1"/>
              </a:solidFill>
              <a:latin typeface="Calibri Light" panose="020F0302020204030204"/>
            </a:rPr>
            <a:t> </a:t>
          </a:r>
          <a:r>
            <a:rPr lang="en-US">
              <a:solidFill>
                <a:schemeClr val="dk1"/>
              </a:solidFill>
            </a:rPr>
            <a:t>&amp;</a:t>
          </a:r>
          <a:r>
            <a:rPr lang="en-US">
              <a:solidFill>
                <a:schemeClr val="dk1"/>
              </a:solidFill>
              <a:latin typeface="Calibri Light" panose="020F0302020204030204"/>
            </a:rPr>
            <a:t> </a:t>
          </a:r>
          <a:r>
            <a:rPr lang="en-US">
              <a:solidFill>
                <a:schemeClr val="dk1"/>
              </a:solidFill>
            </a:rPr>
            <a:t>Adjust</a:t>
          </a:r>
          <a:endParaRPr lang="en-US">
            <a:solidFill>
              <a:schemeClr val="dk1"/>
            </a:solidFill>
            <a:latin typeface="Calibri Light" panose="020F0302020204030204"/>
          </a:endParaRPr>
        </a:p>
      </dsp:txBody>
      <dsp:txXfrm>
        <a:off x="63" y="1127867"/>
        <a:ext cx="1725915" cy="862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dstNode" val="node1"/>
                <dgm:param type="connRout" val="longCurve"/>
                <dgm:param type="begPts" val="midR"/>
                <dgm:param type="endPts" val="midL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dstNode" val="node1"/>
                <dgm:param type="connRout" val="longCurve"/>
                <dgm:param type="begPts" val="midL"/>
                <dgm:param type="endPts" val="midR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dstNode" val="nodeFirstNode"/>
                      <dgm:param type="connRout" val="longCurve"/>
                      <dgm:param type="begPts" val="midR"/>
                      <dgm:param type="endPts" val="midL"/>
                    </dgm:alg>
                  </dgm:if>
                  <dgm:else name="Name15">
                    <dgm:alg type="conn">
                      <dgm:param type="dstNode" val="nodeFirstNode"/>
                      <dgm:param type="connRout" val="longCurve"/>
                      <dgm:param type="begPts" val="midL"/>
                      <dgm:param type="endPts" val="midR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1752CB-7A87-4890-8299-765B7BC5AB1C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14AB93-A2F3-4319-B03D-4F32BFD6EA97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B5389-EA7F-48B6-A1CE-DCD40B5B773C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03CFA-A3C1-4BC3-BA27-F929D8488540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C03CFA-A3C1-4BC3-BA27-F929D8488540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C03CFA-A3C1-4BC3-BA27-F929D8488540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C03CFA-A3C1-4BC3-BA27-F929D8488540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C03CFA-A3C1-4BC3-BA27-F929D8488540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C03CFA-A3C1-4BC3-BA27-F929D8488540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C03CFA-A3C1-4BC3-BA27-F929D8488540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2181" y="607219"/>
            <a:ext cx="6108526" cy="2387600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62181" y="3001887"/>
            <a:ext cx="6108526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850F3-BC0E-4CE4-81F9-C0CCAE32466A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E19B-BBB1-2246-AAA4-0D48B8609D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202" y="1709738"/>
            <a:ext cx="6437247" cy="2111375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0202" y="3839369"/>
            <a:ext cx="6443598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ACA53-C8E1-46B3-9C28-E3F7D10F12E0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42E19B-BBB1-2246-AAA4-0D48B8609D3A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3000"/>
    </mc:Choice>
    <mc:Fallback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13E05-351E-4B2C-8849-AAD39BCBD54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E19B-BBB1-2246-AAA4-0D48B8609D3A}" type="slidenum">
              <a:rPr lang="en-US" smtClean="0"/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862181" y="607219"/>
            <a:ext cx="6108526" cy="2387600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5862181" y="3001887"/>
            <a:ext cx="6108526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320" y="75157"/>
            <a:ext cx="9533351" cy="951977"/>
          </a:xfr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320" y="1253331"/>
            <a:ext cx="11775510" cy="4966494"/>
          </a:xfrm>
        </p:spPr>
        <p:txBody>
          <a:bodyPr/>
          <a:lstStyle>
            <a:lvl1pPr>
              <a:defRPr sz="2000">
                <a:latin typeface="Helvetica" pitchFamily="2" charset="0"/>
              </a:defRPr>
            </a:lvl1pPr>
            <a:lvl2pPr>
              <a:defRPr sz="1800">
                <a:latin typeface="Helvetica" pitchFamily="2" charset="0"/>
              </a:defRPr>
            </a:lvl2pPr>
            <a:lvl3pPr>
              <a:defRPr sz="1800"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0B71A-1BBA-4459-A3F4-A3BA7ACB443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42E19B-BBB1-2246-AAA4-0D48B8609D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202" y="1709738"/>
            <a:ext cx="6437247" cy="2111375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0202" y="3839369"/>
            <a:ext cx="6443598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ACA53-C8E1-46B3-9C28-E3F7D10F12E0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42E19B-BBB1-2246-AAA4-0D48B8609D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202" y="1709738"/>
            <a:ext cx="6437247" cy="2111375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0202" y="3839369"/>
            <a:ext cx="6443598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B6327-5C4C-41E5-B389-8192318BCAFE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E19B-BBB1-2246-AAA4-0D48B8609D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-286059"/>
            <a:ext cx="12192000" cy="6505884"/>
            <a:chOff x="0" y="-286059"/>
            <a:chExt cx="12192000" cy="6505884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/>
            <a:srcRect r="15625" b="9305"/>
            <a:stretch>
              <a:fillRect/>
            </a:stretch>
          </p:blipFill>
          <p:spPr>
            <a:xfrm>
              <a:off x="0" y="0"/>
              <a:ext cx="12192000" cy="6219825"/>
            </a:xfrm>
            <a:prstGeom prst="rect">
              <a:avLst/>
            </a:prstGeom>
          </p:spPr>
        </p:pic>
        <p:pic>
          <p:nvPicPr>
            <p:cNvPr id="3" name="Picture 2" descr="A black background with white text&#10;&#10;Description automatically generated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978217" y="-286059"/>
              <a:ext cx="2189438" cy="164175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320" y="75157"/>
            <a:ext cx="9533351" cy="951977"/>
          </a:xfr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FB3AEF6B-12CF-42E3-A93B-CA3782FCC0C8}" type="datetime1">
              <a:rPr lang="en-US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04489" y="641771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C1B35EE5-9DAD-49E5-A7DF-03194E1E6D60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56DB1-C445-46A2-B847-9C0C7F37E80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E19B-BBB1-2246-AAA4-0D48B8609D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3000"/>
    </mc:Choice>
    <mc:Fallback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FFEDD-D929-C149-9192-A0246B2C6A6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42E19B-BBB1-2246-AAA4-0D48B8609D3A}" type="slidenum">
              <a:rPr lang="en-US" smtClean="0"/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862181" y="607219"/>
            <a:ext cx="6108526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5862181" y="3001887"/>
            <a:ext cx="6108526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3000"/>
    </mc:Choice>
    <mc:Fallback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image" Target="../media/image7.jpeg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56DB1-C445-46A2-B847-9C0C7F37E80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2E19B-BBB1-2246-AAA4-0D48B8609D3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12178139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Slide Number Placeholder 3"/>
          <p:cNvSpPr txBox="1"/>
          <p:nvPr userDrawn="1"/>
        </p:nvSpPr>
        <p:spPr>
          <a:xfrm>
            <a:off x="11200483" y="6550819"/>
            <a:ext cx="914400" cy="26517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>
            <a:defPPr>
              <a:defRPr lang="en-US"/>
            </a:defPPr>
            <a:lvl1pPr algn="ctr">
              <a:defRPr sz="2400">
                <a:solidFill>
                  <a:prstClr val="white"/>
                </a:solidFill>
              </a:defRPr>
            </a:lvl1pPr>
          </a:lstStyle>
          <a:p>
            <a:pPr algn="r"/>
            <a:fld id="{C44559D8-0C49-4A6A-8B0D-7593A9CDB1FC}" type="slidenum"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mc:AlternateContent xmlns:mc="http://schemas.openxmlformats.org/markup-compatibility/2006">
    <mc:Choice xmlns:p14="http://schemas.microsoft.com/office/powerpoint/2010/main" Requires="p14">
      <p:transition spd="slow" p14:dur="3000" advTm="3000"/>
    </mc:Choice>
    <mc:Fallback>
      <p:transition spd="slow" advTm="3000"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hyperlink" Target="https://drive.google.com/file/d/1cRO7eG6BtA13z3-UBfRH0gzTECD1mW7B/view?usp=sharing" TargetMode="External"/><Relationship Id="rId3" Type="http://schemas.openxmlformats.org/officeDocument/2006/relationships/hyperlink" Target="https://chucklechic.github.io/parttracker-download/" TargetMode="Externa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tags" Target="../tags/tag29.xml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9.png"/><Relationship Id="rId2" Type="http://schemas.openxmlformats.org/officeDocument/2006/relationships/image" Target="file:///D:\Busdev\StratWeb\WEB7\vsm3.h3.gif" TargetMode="External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6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50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7" Type="http://schemas.openxmlformats.org/officeDocument/2006/relationships/slideLayout" Target="../slideLayouts/slideLayout3.xml"/><Relationship Id="rId16" Type="http://schemas.openxmlformats.org/officeDocument/2006/relationships/image" Target="../media/image25.png"/><Relationship Id="rId15" Type="http://schemas.openxmlformats.org/officeDocument/2006/relationships/image" Target="../media/image24.png"/><Relationship Id="rId14" Type="http://schemas.openxmlformats.org/officeDocument/2006/relationships/image" Target="../media/image23.png"/><Relationship Id="rId13" Type="http://schemas.openxmlformats.org/officeDocument/2006/relationships/image" Target="../media/image22.png"/><Relationship Id="rId12" Type="http://schemas.openxmlformats.org/officeDocument/2006/relationships/image" Target="../media/image21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7" Type="http://schemas.openxmlformats.org/officeDocument/2006/relationships/slideLayout" Target="../slideLayouts/slideLayout6.xml"/><Relationship Id="rId16" Type="http://schemas.openxmlformats.org/officeDocument/2006/relationships/image" Target="../media/image25.png"/><Relationship Id="rId15" Type="http://schemas.openxmlformats.org/officeDocument/2006/relationships/image" Target="../media/image24.png"/><Relationship Id="rId14" Type="http://schemas.openxmlformats.org/officeDocument/2006/relationships/image" Target="../media/image23.png"/><Relationship Id="rId13" Type="http://schemas.openxmlformats.org/officeDocument/2006/relationships/image" Target="../media/image22.png"/><Relationship Id="rId12" Type="http://schemas.openxmlformats.org/officeDocument/2006/relationships/image" Target="../media/image21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6580" y="1273810"/>
            <a:ext cx="6262370" cy="3211195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Material </a:t>
            </a:r>
            <a:r>
              <a:rPr lang="en-US" sz="5400" b="1" dirty="0"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and </a:t>
            </a:r>
            <a:r>
              <a:rPr lang="en-US" sz="5400" b="1" dirty="0"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Information</a:t>
            </a:r>
            <a:r>
              <a:rPr lang="en-US" sz="5400" b="1" dirty="0"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lang="en-US" sz="5400" b="1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Flow</a:t>
            </a:r>
            <a:br>
              <a:rPr lang="en-US" sz="5400" b="1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</a:br>
            <a:r>
              <a:rPr lang="en-US" sz="5400" b="1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Improvement - Paint Shop</a:t>
            </a:r>
            <a:endParaRPr lang="en-US" altLang="en-IN" sz="5400" b="1" dirty="0">
              <a:solidFill>
                <a:schemeClr val="tx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+mn-ea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175734" y="6494822"/>
            <a:ext cx="2743200" cy="365125"/>
          </a:xfrm>
        </p:spPr>
        <p:txBody>
          <a:bodyPr/>
          <a:lstStyle/>
          <a:p>
            <a:fld id="{C1B35EE5-9DAD-49E5-A7DF-03194E1E6D60}" type="slidenum">
              <a:rPr lang="en-IN" smtClean="0"/>
            </a:fld>
            <a:endParaRPr lang="en-IN"/>
          </a:p>
        </p:txBody>
      </p:sp>
      <p:sp>
        <p:nvSpPr>
          <p:cNvPr id="3" name="Text Box 2"/>
          <p:cNvSpPr txBox="1"/>
          <p:nvPr/>
        </p:nvSpPr>
        <p:spPr>
          <a:xfrm>
            <a:off x="8768080" y="4996815"/>
            <a:ext cx="2598420" cy="1329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000"/>
              <a:t>Presented by: </a:t>
            </a:r>
            <a:endParaRPr lang="en-US" altLang="en-US" sz="2000"/>
          </a:p>
          <a:p>
            <a:r>
              <a:rPr lang="en-US" altLang="en-US" sz="2000" b="1"/>
              <a:t>Priya Jha</a:t>
            </a:r>
            <a:r>
              <a:rPr lang="en-US" altLang="en-US" sz="2000"/>
              <a:t>  </a:t>
            </a:r>
            <a:endParaRPr lang="en-US" altLang="en-US" sz="2000"/>
          </a:p>
          <a:p>
            <a:r>
              <a:rPr lang="en-US" altLang="en-US" sz="2000"/>
              <a:t>Under the guidance of: </a:t>
            </a:r>
            <a:endParaRPr lang="en-US" altLang="en-US" sz="2000"/>
          </a:p>
          <a:p>
            <a:r>
              <a:rPr lang="en-US" altLang="en-US" sz="2000" b="1"/>
              <a:t>Amar N Pawar Sir  </a:t>
            </a:r>
            <a:endParaRPr lang="en-US" altLang="en-US" sz="20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Paint Shop Layout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B35EE5-9DAD-49E5-A7DF-03194E1E6D60}" type="slidenum">
              <a:rPr lang="en-IN" smtClean="0"/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8265" y="1094105"/>
            <a:ext cx="9324975" cy="525780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4921250" y="1255395"/>
            <a:ext cx="3268980" cy="491871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Current VS Proposed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742E19B-BBB1-2246-AAA4-0D48B8609D3A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333851" y="1035844"/>
            <a:ext cx="4381817" cy="536289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6400006" y="1140301"/>
            <a:ext cx="5562917" cy="525811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020310" y="3284220"/>
            <a:ext cx="1212215" cy="257175"/>
          </a:xfrm>
          <a:prstGeom prst="rightArrow">
            <a:avLst/>
          </a:prstGeom>
          <a:solidFill>
            <a:srgbClr val="0989C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Current VSM - Paint Shop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742E19B-BBB1-2246-AAA4-0D48B8609D3A}" type="slidenum">
              <a:rPr lang="en-US" smtClean="0"/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94848" y="2139141"/>
            <a:ext cx="609600" cy="357947"/>
            <a:chOff x="2209800" y="1295400"/>
            <a:chExt cx="609600" cy="357947"/>
          </a:xfrm>
        </p:grpSpPr>
        <p:sp>
          <p:nvSpPr>
            <p:cNvPr id="20" name="Rectangle 271"/>
            <p:cNvSpPr/>
            <p:nvPr/>
          </p:nvSpPr>
          <p:spPr>
            <a:xfrm>
              <a:off x="2209800" y="1295400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algn="ctr" rtl="1"/>
              <a:r>
                <a:rPr lang="en-US" sz="1000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Process</a:t>
              </a:r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1" name="Rectangle 272"/>
            <p:cNvSpPr/>
            <p:nvPr/>
          </p:nvSpPr>
          <p:spPr>
            <a:xfrm>
              <a:off x="2209800" y="1476375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rtl="1"/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54" name="Table 53"/>
          <p:cNvGraphicFramePr/>
          <p:nvPr>
            <p:custDataLst>
              <p:tags r:id="rId1"/>
            </p:custDataLst>
          </p:nvPr>
        </p:nvGraphicFramePr>
        <p:xfrm>
          <a:off x="9636125" y="3235960"/>
          <a:ext cx="1471295" cy="1835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135"/>
                <a:gridCol w="645160"/>
              </a:tblGrid>
              <a:tr h="2298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Takt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48 sec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Total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120 sec</a:t>
                      </a:r>
                      <a:endParaRPr lang="en-US" sz="10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Inventory </a:t>
                      </a:r>
                      <a:endParaRPr lang="en-US" altLang="en-US" sz="1000"/>
                    </a:p>
                    <a:p>
                      <a:pPr>
                        <a:buNone/>
                      </a:pPr>
                      <a:r>
                        <a:rPr lang="en-US" altLang="en-US" sz="1000"/>
                        <a:t>nos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500 min , 650 max</a:t>
                      </a:r>
                      <a:endParaRPr lang="en-US" altLang="en-US" sz="1000"/>
                    </a:p>
                  </a:txBody>
                  <a:tcPr/>
                </a:tc>
              </a:tr>
              <a:tr h="3257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 station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10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Workmen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18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OEE%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87%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Rejection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1%</a:t>
                      </a:r>
                      <a:endParaRPr lang="en-US" altLang="en-US" sz="10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5" name="Table 54"/>
          <p:cNvGraphicFramePr/>
          <p:nvPr>
            <p:custDataLst>
              <p:tags r:id="rId2"/>
            </p:custDataLst>
          </p:nvPr>
        </p:nvGraphicFramePr>
        <p:xfrm>
          <a:off x="217805" y="3211195"/>
          <a:ext cx="1471295" cy="1835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135"/>
                <a:gridCol w="645160"/>
              </a:tblGrid>
              <a:tr h="2298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Takt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48 sec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Cycle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40 sec</a:t>
                      </a:r>
                      <a:endParaRPr lang="en-US" sz="10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Inventory </a:t>
                      </a:r>
                      <a:endParaRPr lang="en-US" altLang="en-US" sz="1000"/>
                    </a:p>
                    <a:p>
                      <a:pPr>
                        <a:buNone/>
                      </a:pPr>
                      <a:r>
                        <a:rPr lang="en-US" altLang="en-US" sz="1000"/>
                        <a:t>nos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500 min , 650 max</a:t>
                      </a:r>
                      <a:endParaRPr lang="en-US" altLang="en-US" sz="1000"/>
                    </a:p>
                  </a:txBody>
                  <a:tcPr/>
                </a:tc>
              </a:tr>
              <a:tr h="3257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 station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1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Workmen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2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OEE%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87%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Rejection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1%</a:t>
                      </a:r>
                      <a:endParaRPr lang="en-US" altLang="en-US" sz="10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6" name="Table 55"/>
          <p:cNvGraphicFramePr/>
          <p:nvPr>
            <p:custDataLst>
              <p:tags r:id="rId3"/>
            </p:custDataLst>
          </p:nvPr>
        </p:nvGraphicFramePr>
        <p:xfrm>
          <a:off x="4976495" y="2018030"/>
          <a:ext cx="1471295" cy="1835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135"/>
                <a:gridCol w="645160"/>
              </a:tblGrid>
              <a:tr h="2298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Takt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48 sec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Cycle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70 sec</a:t>
                      </a:r>
                      <a:endParaRPr lang="en-US" sz="10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Inventory </a:t>
                      </a:r>
                      <a:endParaRPr lang="en-US" altLang="en-US" sz="1000"/>
                    </a:p>
                    <a:p>
                      <a:pPr>
                        <a:buNone/>
                      </a:pPr>
                      <a:r>
                        <a:rPr lang="en-US" altLang="en-US" sz="1000"/>
                        <a:t>nos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500 min , 650 max</a:t>
                      </a:r>
                      <a:endParaRPr lang="en-US" altLang="en-US" sz="1000"/>
                    </a:p>
                  </a:txBody>
                  <a:tcPr/>
                </a:tc>
              </a:tr>
              <a:tr h="3257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 station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2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Workmen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18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OEE%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87%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Rejection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1%</a:t>
                      </a:r>
                      <a:endParaRPr lang="en-US" altLang="en-US" sz="100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5306548" y="1128221"/>
            <a:ext cx="609600" cy="357947"/>
            <a:chOff x="2209800" y="1295400"/>
            <a:chExt cx="609600" cy="357947"/>
          </a:xfrm>
        </p:grpSpPr>
        <p:sp>
          <p:nvSpPr>
            <p:cNvPr id="65" name="Rectangle 271"/>
            <p:cNvSpPr/>
            <p:nvPr/>
          </p:nvSpPr>
          <p:spPr>
            <a:xfrm>
              <a:off x="2209800" y="1295400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algn="ctr" rtl="1"/>
              <a:r>
                <a:rPr lang="en-US" sz="1000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Process</a:t>
              </a:r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6" name="Rectangle 272"/>
            <p:cNvSpPr/>
            <p:nvPr/>
          </p:nvSpPr>
          <p:spPr>
            <a:xfrm>
              <a:off x="2209800" y="1476375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rtl="1"/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68" name="Text Box 67"/>
          <p:cNvSpPr txBox="1"/>
          <p:nvPr/>
        </p:nvSpPr>
        <p:spPr>
          <a:xfrm>
            <a:off x="285750" y="2590800"/>
            <a:ext cx="1355090" cy="43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pPr algn="ctr"/>
            <a:r>
              <a:rPr lang="en-US" sz="1200"/>
              <a:t>Inspection station1 </a:t>
            </a:r>
            <a:endParaRPr lang="en-US" sz="1200"/>
          </a:p>
        </p:txBody>
      </p:sp>
      <p:grpSp>
        <p:nvGrpSpPr>
          <p:cNvPr id="69" name="Group 68"/>
          <p:cNvGrpSpPr/>
          <p:nvPr/>
        </p:nvGrpSpPr>
        <p:grpSpPr>
          <a:xfrm>
            <a:off x="3193268" y="2134061"/>
            <a:ext cx="609600" cy="357947"/>
            <a:chOff x="2209800" y="1295400"/>
            <a:chExt cx="609600" cy="357947"/>
          </a:xfrm>
        </p:grpSpPr>
        <p:sp>
          <p:nvSpPr>
            <p:cNvPr id="70" name="Rectangle 271"/>
            <p:cNvSpPr/>
            <p:nvPr/>
          </p:nvSpPr>
          <p:spPr>
            <a:xfrm>
              <a:off x="2209800" y="1295400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algn="ctr" rtl="1"/>
              <a:r>
                <a:rPr lang="en-US" sz="1000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Process</a:t>
              </a:r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1" name="Rectangle 272"/>
            <p:cNvSpPr/>
            <p:nvPr/>
          </p:nvSpPr>
          <p:spPr>
            <a:xfrm>
              <a:off x="2209800" y="1476375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rtl="1"/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2" name="Text Box 71"/>
          <p:cNvSpPr txBox="1"/>
          <p:nvPr/>
        </p:nvSpPr>
        <p:spPr>
          <a:xfrm>
            <a:off x="5023485" y="1490980"/>
            <a:ext cx="1434465" cy="460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 sz="1200"/>
              <a:t>3M sanding and polishing</a:t>
            </a:r>
            <a:endParaRPr lang="en-US" sz="1200"/>
          </a:p>
        </p:txBody>
      </p:sp>
      <p:grpSp>
        <p:nvGrpSpPr>
          <p:cNvPr id="101" name="Group 100"/>
          <p:cNvGrpSpPr/>
          <p:nvPr/>
        </p:nvGrpSpPr>
        <p:grpSpPr>
          <a:xfrm>
            <a:off x="444500" y="5901055"/>
            <a:ext cx="11111865" cy="413385"/>
            <a:chOff x="400" y="9393"/>
            <a:chExt cx="4642" cy="651"/>
          </a:xfrm>
        </p:grpSpPr>
        <p:grpSp>
          <p:nvGrpSpPr>
            <p:cNvPr id="102" name="Group 101"/>
            <p:cNvGrpSpPr/>
            <p:nvPr/>
          </p:nvGrpSpPr>
          <p:grpSpPr>
            <a:xfrm>
              <a:off x="400" y="9418"/>
              <a:ext cx="2609" cy="627"/>
              <a:chOff x="400" y="9418"/>
              <a:chExt cx="2609" cy="627"/>
            </a:xfrm>
          </p:grpSpPr>
          <p:cxnSp>
            <p:nvCxnSpPr>
              <p:cNvPr id="103" name="Elbow Connector 102"/>
              <p:cNvCxnSpPr/>
              <p:nvPr/>
            </p:nvCxnSpPr>
            <p:spPr>
              <a:xfrm>
                <a:off x="400" y="9443"/>
                <a:ext cx="1833" cy="602"/>
              </a:xfrm>
              <a:prstGeom prst="bentConnector3">
                <a:avLst>
                  <a:gd name="adj1" fmla="val 50027"/>
                </a:avLst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04" name="Elbow Connector 103"/>
              <p:cNvCxnSpPr/>
              <p:nvPr/>
            </p:nvCxnSpPr>
            <p:spPr>
              <a:xfrm flipV="1">
                <a:off x="1705" y="9418"/>
                <a:ext cx="1305" cy="627"/>
              </a:xfrm>
              <a:prstGeom prst="bentConnector3">
                <a:avLst>
                  <a:gd name="adj1" fmla="val 50038"/>
                </a:avLst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/>
            <p:cNvGrpSpPr/>
            <p:nvPr/>
          </p:nvGrpSpPr>
          <p:grpSpPr>
            <a:xfrm>
              <a:off x="2434" y="9393"/>
              <a:ext cx="2609" cy="627"/>
              <a:chOff x="400" y="9418"/>
              <a:chExt cx="2609" cy="627"/>
            </a:xfrm>
          </p:grpSpPr>
          <p:cxnSp>
            <p:nvCxnSpPr>
              <p:cNvPr id="106" name="Elbow Connector 105"/>
              <p:cNvCxnSpPr/>
              <p:nvPr/>
            </p:nvCxnSpPr>
            <p:spPr>
              <a:xfrm>
                <a:off x="400" y="9443"/>
                <a:ext cx="1833" cy="602"/>
              </a:xfrm>
              <a:prstGeom prst="bentConnector3">
                <a:avLst>
                  <a:gd name="adj1" fmla="val 50027"/>
                </a:avLst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07" name="Elbow Connector 106"/>
              <p:cNvCxnSpPr/>
              <p:nvPr/>
            </p:nvCxnSpPr>
            <p:spPr>
              <a:xfrm flipV="1">
                <a:off x="1705" y="9418"/>
                <a:ext cx="1305" cy="627"/>
              </a:xfrm>
              <a:prstGeom prst="bentConnector3">
                <a:avLst>
                  <a:gd name="adj1" fmla="val 50038"/>
                </a:avLst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  <p:sp>
        <p:nvSpPr>
          <p:cNvPr id="113" name="Text Box 112"/>
          <p:cNvSpPr txBox="1"/>
          <p:nvPr/>
        </p:nvSpPr>
        <p:spPr>
          <a:xfrm>
            <a:off x="1640840" y="5655945"/>
            <a:ext cx="6051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/>
              <a:t>25</a:t>
            </a:r>
            <a:endParaRPr lang="en-US" sz="1000"/>
          </a:p>
        </p:txBody>
      </p:sp>
      <p:sp>
        <p:nvSpPr>
          <p:cNvPr id="114" name="Text Box 113"/>
          <p:cNvSpPr txBox="1"/>
          <p:nvPr/>
        </p:nvSpPr>
        <p:spPr>
          <a:xfrm>
            <a:off x="5916295" y="5709920"/>
            <a:ext cx="7181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/>
              <a:t>10</a:t>
            </a:r>
            <a:endParaRPr lang="en-US" sz="1000"/>
          </a:p>
        </p:txBody>
      </p:sp>
      <p:sp>
        <p:nvSpPr>
          <p:cNvPr id="115" name="Text Box 114"/>
          <p:cNvSpPr txBox="1"/>
          <p:nvPr/>
        </p:nvSpPr>
        <p:spPr>
          <a:xfrm>
            <a:off x="8438515" y="6108065"/>
            <a:ext cx="4946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/>
              <a:t>40</a:t>
            </a:r>
            <a:endParaRPr lang="en-US" sz="1000"/>
          </a:p>
        </p:txBody>
      </p:sp>
      <p:sp>
        <p:nvSpPr>
          <p:cNvPr id="117" name="Text Box 116"/>
          <p:cNvSpPr txBox="1"/>
          <p:nvPr/>
        </p:nvSpPr>
        <p:spPr>
          <a:xfrm>
            <a:off x="10342245" y="5655945"/>
            <a:ext cx="6369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/>
              <a:t>60</a:t>
            </a:r>
            <a:endParaRPr lang="en-US" sz="1000"/>
          </a:p>
        </p:txBody>
      </p:sp>
      <p:sp>
        <p:nvSpPr>
          <p:cNvPr id="123" name="Text Box 122"/>
          <p:cNvSpPr txBox="1"/>
          <p:nvPr/>
        </p:nvSpPr>
        <p:spPr>
          <a:xfrm>
            <a:off x="3308985" y="6108065"/>
            <a:ext cx="494030" cy="366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000"/>
              <a:t>20</a:t>
            </a:r>
            <a:endParaRPr lang="en-US" sz="1000"/>
          </a:p>
        </p:txBody>
      </p:sp>
      <p:sp>
        <p:nvSpPr>
          <p:cNvPr id="5" name="Text Box 4"/>
          <p:cNvSpPr txBox="1"/>
          <p:nvPr/>
        </p:nvSpPr>
        <p:spPr>
          <a:xfrm>
            <a:off x="285750" y="5222875"/>
            <a:ext cx="1466215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900" i="1">
                <a:sym typeface="+mn-ea"/>
              </a:rPr>
              <a:t>All parts except handle bar, side panel</a:t>
            </a:r>
            <a:endParaRPr lang="en-US" sz="900" i="1"/>
          </a:p>
          <a:p>
            <a:endParaRPr lang="en-US" sz="900" i="1"/>
          </a:p>
        </p:txBody>
      </p:sp>
      <p:sp>
        <p:nvSpPr>
          <p:cNvPr id="7" name="Isosceles Triangle 6"/>
          <p:cNvSpPr/>
          <p:nvPr/>
        </p:nvSpPr>
        <p:spPr>
          <a:xfrm>
            <a:off x="3193415" y="1151255"/>
            <a:ext cx="462280" cy="446405"/>
          </a:xfrm>
          <a:prstGeom prst="triangle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b="1">
                <a:solidFill>
                  <a:schemeClr val="tx1"/>
                </a:solidFill>
              </a:rPr>
              <a:t>I</a:t>
            </a:r>
            <a:endParaRPr lang="en-US" sz="2000" b="1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774793" y="2384251"/>
            <a:ext cx="609600" cy="357947"/>
            <a:chOff x="2209800" y="1295400"/>
            <a:chExt cx="609600" cy="357947"/>
          </a:xfrm>
        </p:grpSpPr>
        <p:sp>
          <p:nvSpPr>
            <p:cNvPr id="10" name="Rectangle 271"/>
            <p:cNvSpPr/>
            <p:nvPr/>
          </p:nvSpPr>
          <p:spPr>
            <a:xfrm>
              <a:off x="2209800" y="1295400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algn="ctr" rtl="1"/>
              <a:r>
                <a:rPr lang="en-US" sz="1000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Process</a:t>
              </a:r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ctangle 272"/>
            <p:cNvSpPr/>
            <p:nvPr/>
          </p:nvSpPr>
          <p:spPr>
            <a:xfrm>
              <a:off x="2209800" y="1476375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rtl="1"/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2" name="Text Box 11"/>
          <p:cNvSpPr txBox="1"/>
          <p:nvPr/>
        </p:nvSpPr>
        <p:spPr>
          <a:xfrm>
            <a:off x="7510780" y="2802890"/>
            <a:ext cx="1421765" cy="34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pPr algn="ctr"/>
            <a:r>
              <a:rPr lang="en-US" altLang="en-US" sz="1200"/>
              <a:t>Storage</a:t>
            </a:r>
            <a:endParaRPr lang="en-US" altLang="en-US" sz="1200"/>
          </a:p>
        </p:txBody>
      </p:sp>
      <p:graphicFrame>
        <p:nvGraphicFramePr>
          <p:cNvPr id="13" name="Table 12"/>
          <p:cNvGraphicFramePr/>
          <p:nvPr>
            <p:custDataLst>
              <p:tags r:id="rId4"/>
            </p:custDataLst>
          </p:nvPr>
        </p:nvGraphicFramePr>
        <p:xfrm>
          <a:off x="7461885" y="3211195"/>
          <a:ext cx="1471295" cy="1835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135"/>
                <a:gridCol w="645160"/>
              </a:tblGrid>
              <a:tr h="2298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Takt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48 sec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Total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50 sec</a:t>
                      </a:r>
                      <a:endParaRPr lang="en-US" sz="10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Inventory </a:t>
                      </a:r>
                      <a:endParaRPr lang="en-US" altLang="en-US" sz="1000"/>
                    </a:p>
                    <a:p>
                      <a:pPr>
                        <a:buNone/>
                      </a:pPr>
                      <a:r>
                        <a:rPr lang="en-US" altLang="en-US" sz="1000"/>
                        <a:t>nos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500 min , 650 max</a:t>
                      </a:r>
                      <a:endParaRPr lang="en-US" altLang="en-US" sz="1000"/>
                    </a:p>
                  </a:txBody>
                  <a:tcPr/>
                </a:tc>
              </a:tr>
              <a:tr h="3257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 station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1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Workmen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4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OEE%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87%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Rejection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1%</a:t>
                      </a:r>
                      <a:endParaRPr lang="en-US" altLang="en-US" sz="10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 Box 13"/>
          <p:cNvSpPr txBox="1"/>
          <p:nvPr/>
        </p:nvSpPr>
        <p:spPr>
          <a:xfrm>
            <a:off x="2966085" y="2583815"/>
            <a:ext cx="1064260" cy="4375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pPr algn="ctr"/>
            <a:r>
              <a:rPr lang="en-US" altLang="en-US" sz="1200"/>
              <a:t>Inspection station 2</a:t>
            </a:r>
            <a:endParaRPr lang="en-US" altLang="en-US" sz="1200"/>
          </a:p>
        </p:txBody>
      </p:sp>
      <p:graphicFrame>
        <p:nvGraphicFramePr>
          <p:cNvPr id="15" name="Table 14"/>
          <p:cNvGraphicFramePr/>
          <p:nvPr>
            <p:custDataLst>
              <p:tags r:id="rId5"/>
            </p:custDataLst>
          </p:nvPr>
        </p:nvGraphicFramePr>
        <p:xfrm>
          <a:off x="2762885" y="3227705"/>
          <a:ext cx="1471295" cy="1835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135"/>
                <a:gridCol w="645160"/>
              </a:tblGrid>
              <a:tr h="2298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Takt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48 sec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Cycle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40 sec</a:t>
                      </a:r>
                      <a:endParaRPr lang="en-US" sz="10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Inventory </a:t>
                      </a:r>
                      <a:endParaRPr lang="en-US" altLang="en-US" sz="1000"/>
                    </a:p>
                    <a:p>
                      <a:pPr>
                        <a:buNone/>
                      </a:pPr>
                      <a:r>
                        <a:rPr lang="en-US" altLang="en-US" sz="1000"/>
                        <a:t>nos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500 min , 650 max</a:t>
                      </a:r>
                      <a:endParaRPr lang="en-US" altLang="en-US" sz="1000"/>
                    </a:p>
                  </a:txBody>
                  <a:tcPr/>
                </a:tc>
              </a:tr>
              <a:tr h="3257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 station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1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Workmen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2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OEE%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87%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Rejection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1%</a:t>
                      </a:r>
                      <a:endParaRPr lang="en-US" altLang="en-US" sz="10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 Box 15"/>
          <p:cNvSpPr txBox="1"/>
          <p:nvPr/>
        </p:nvSpPr>
        <p:spPr>
          <a:xfrm>
            <a:off x="2762885" y="5247640"/>
            <a:ext cx="157797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900" i="1"/>
              <a:t>Side panel and handle bar</a:t>
            </a:r>
            <a:endParaRPr lang="en-US" sz="900" i="1"/>
          </a:p>
        </p:txBody>
      </p:sp>
      <p:cxnSp>
        <p:nvCxnSpPr>
          <p:cNvPr id="17" name="Elbow Connector 16"/>
          <p:cNvCxnSpPr>
            <a:endCxn id="72" idx="1"/>
          </p:cNvCxnSpPr>
          <p:nvPr/>
        </p:nvCxnSpPr>
        <p:spPr>
          <a:xfrm flipV="1">
            <a:off x="1577340" y="1721485"/>
            <a:ext cx="3446145" cy="1076960"/>
          </a:xfrm>
          <a:prstGeom prst="bentConnector3">
            <a:avLst>
              <a:gd name="adj1" fmla="val 3383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4" idx="1"/>
          </p:cNvCxnSpPr>
          <p:nvPr/>
        </p:nvCxnSpPr>
        <p:spPr>
          <a:xfrm>
            <a:off x="1609090" y="2798445"/>
            <a:ext cx="1356995" cy="4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4" idx="3"/>
          </p:cNvCxnSpPr>
          <p:nvPr/>
        </p:nvCxnSpPr>
        <p:spPr>
          <a:xfrm flipV="1">
            <a:off x="4030345" y="1746885"/>
            <a:ext cx="941070" cy="10560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12" idx="1"/>
          </p:cNvCxnSpPr>
          <p:nvPr/>
        </p:nvCxnSpPr>
        <p:spPr>
          <a:xfrm rot="16200000">
            <a:off x="6174105" y="3605530"/>
            <a:ext cx="1967230" cy="70612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2" idx="3"/>
          </p:cNvCxnSpPr>
          <p:nvPr/>
        </p:nvCxnSpPr>
        <p:spPr>
          <a:xfrm>
            <a:off x="6457950" y="1721485"/>
            <a:ext cx="1047750" cy="12522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9853783" y="2139141"/>
            <a:ext cx="609600" cy="357947"/>
            <a:chOff x="2209800" y="1295400"/>
            <a:chExt cx="609600" cy="357947"/>
          </a:xfrm>
        </p:grpSpPr>
        <p:sp>
          <p:nvSpPr>
            <p:cNvPr id="29" name="Rectangle 271"/>
            <p:cNvSpPr/>
            <p:nvPr/>
          </p:nvSpPr>
          <p:spPr>
            <a:xfrm>
              <a:off x="2209800" y="1295400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algn="ctr" rtl="1"/>
              <a:r>
                <a:rPr lang="en-US" sz="1000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Process</a:t>
              </a:r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0" name="Rectangle 272"/>
            <p:cNvSpPr/>
            <p:nvPr/>
          </p:nvSpPr>
          <p:spPr>
            <a:xfrm>
              <a:off x="2209800" y="1476375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rtl="1"/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1" name="Isosceles Triangle 30"/>
          <p:cNvSpPr/>
          <p:nvPr/>
        </p:nvSpPr>
        <p:spPr>
          <a:xfrm>
            <a:off x="4030345" y="1864360"/>
            <a:ext cx="462280" cy="446405"/>
          </a:xfrm>
          <a:prstGeom prst="triangle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b="1">
                <a:solidFill>
                  <a:schemeClr val="tx1"/>
                </a:solidFill>
              </a:rPr>
              <a:t>I</a:t>
            </a:r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9513570" y="2680335"/>
            <a:ext cx="1593850" cy="465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pPr algn="ctr"/>
            <a:r>
              <a:rPr lang="en-US" altLang="en-US" sz="1200"/>
              <a:t>Loading on P &amp; F and Dispatch</a:t>
            </a:r>
            <a:endParaRPr lang="en-US" altLang="en-US" sz="1200"/>
          </a:p>
        </p:txBody>
      </p:sp>
      <p:cxnSp>
        <p:nvCxnSpPr>
          <p:cNvPr id="33" name="Elbow Connector 32"/>
          <p:cNvCxnSpPr/>
          <p:nvPr/>
        </p:nvCxnSpPr>
        <p:spPr>
          <a:xfrm>
            <a:off x="4079240" y="2774950"/>
            <a:ext cx="2757170" cy="2095500"/>
          </a:xfrm>
          <a:prstGeom prst="bentConnector3">
            <a:avLst>
              <a:gd name="adj1" fmla="val 25172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3"/>
            <a:endCxn id="32" idx="1"/>
          </p:cNvCxnSpPr>
          <p:nvPr/>
        </p:nvCxnSpPr>
        <p:spPr>
          <a:xfrm flipV="1">
            <a:off x="8932545" y="2913380"/>
            <a:ext cx="581025" cy="615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6" name="Text Box 35"/>
          <p:cNvSpPr txBox="1"/>
          <p:nvPr/>
        </p:nvSpPr>
        <p:spPr>
          <a:xfrm>
            <a:off x="17780" y="5686425"/>
            <a:ext cx="1186815" cy="214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900">
                <a:sym typeface="+mn-ea"/>
              </a:rPr>
              <a:t>Lead time(min)</a:t>
            </a:r>
            <a:endParaRPr lang="en-US" sz="900">
              <a:sym typeface="+mn-ea"/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17780" y="6069330"/>
            <a:ext cx="1030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900">
                <a:sym typeface="+mn-ea"/>
              </a:rPr>
              <a:t>NVA(min)</a:t>
            </a:r>
            <a:endParaRPr lang="en-US" sz="900">
              <a:sym typeface="+mn-ea"/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696970" y="1228725"/>
            <a:ext cx="10991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900" i="1"/>
              <a:t>Unloading and manual transportation</a:t>
            </a:r>
            <a:endParaRPr lang="en-US" sz="900" i="1"/>
          </a:p>
        </p:txBody>
      </p:sp>
      <p:sp>
        <p:nvSpPr>
          <p:cNvPr id="39" name="Isosceles Triangle 38"/>
          <p:cNvSpPr/>
          <p:nvPr/>
        </p:nvSpPr>
        <p:spPr>
          <a:xfrm>
            <a:off x="5509895" y="4328160"/>
            <a:ext cx="462280" cy="446405"/>
          </a:xfrm>
          <a:prstGeom prst="triangle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b="1">
                <a:solidFill>
                  <a:schemeClr val="tx1"/>
                </a:solidFill>
              </a:rPr>
              <a:t>I</a:t>
            </a:r>
            <a:endParaRPr lang="en-US" sz="20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625" y="331470"/>
            <a:ext cx="9533255" cy="586105"/>
          </a:xfrm>
        </p:spPr>
        <p:txBody>
          <a:bodyPr>
            <a:normAutofit fontScale="90000"/>
          </a:bodyPr>
          <a:p>
            <a:r>
              <a:rPr lang="en-US" altLang="en-US"/>
              <a:t>TIME STUDY – INSPECTION, SANDING &amp; POLISHING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42670"/>
            <a:ext cx="12191365" cy="5427980"/>
          </a:xfrm>
        </p:spPr>
        <p:txBody>
          <a:bodyPr/>
          <a:p>
            <a:pPr>
              <a:buFont typeface="Wingdings" panose="05000000000000000000" charset="0"/>
              <a:buChar char="§"/>
            </a:pPr>
            <a:r>
              <a:rPr lang="en-US" altLang="en-US" b="1">
                <a:latin typeface="+mn-lt"/>
                <a:cs typeface="+mn-lt"/>
              </a:rPr>
              <a:t>Jig Allocation for Parts Handling</a:t>
            </a:r>
            <a:endParaRPr lang="en-US" altLang="en-US" b="1">
              <a:latin typeface="+mn-lt"/>
              <a:cs typeface="+mn-lt"/>
            </a:endParaRPr>
          </a:p>
          <a:p>
            <a:pPr marL="0" indent="0">
              <a:buNone/>
            </a:pPr>
            <a:endParaRPr lang="en-US" altLang="en-US" b="1">
              <a:latin typeface="+mn-lt"/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742E19B-BBB1-2246-AAA4-0D48B8609D3A}" type="slidenum">
              <a:rPr lang="en-US" smtClean="0"/>
            </a:fld>
            <a:endParaRPr lang="en-US"/>
          </a:p>
        </p:txBody>
      </p:sp>
      <p:graphicFrame>
        <p:nvGraphicFramePr>
          <p:cNvPr id="5" name="Table 4"/>
          <p:cNvGraphicFramePr/>
          <p:nvPr>
            <p:custDataLst>
              <p:tags r:id="rId1"/>
            </p:custDataLst>
          </p:nvPr>
        </p:nvGraphicFramePr>
        <p:xfrm>
          <a:off x="297815" y="1478915"/>
          <a:ext cx="5314950" cy="15240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132840"/>
                <a:gridCol w="4182110"/>
              </a:tblGrid>
              <a:tr h="254000">
                <a:tc>
                  <a:txBody>
                    <a:bodyPr/>
                    <a:p>
                      <a:pPr algn="ctr"/>
                      <a:r>
                        <a:rPr sz="1600"/>
                        <a:t>Jig</a:t>
                      </a:r>
                      <a:endParaRPr sz="1600"/>
                    </a:p>
                  </a:txBody>
                  <a:tcPr marL="0" marR="0" marT="0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en-US" sz="1600"/>
                        <a:t>Parts Handled</a:t>
                      </a:r>
                      <a:endParaRPr lang="en-US" altLang="en-US" sz="16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508000">
                <a:tc>
                  <a:txBody>
                    <a:bodyPr/>
                    <a:p>
                      <a:pPr algn="ctr"/>
                      <a:r>
                        <a:rPr sz="1600"/>
                        <a:t>Jig 1</a:t>
                      </a:r>
                      <a:endParaRPr sz="1600"/>
                    </a:p>
                  </a:txBody>
                  <a:tcPr marL="0" marR="0" marT="0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Handle Bar, Neckpiece, Fender, Lower Shield</a:t>
                      </a:r>
                      <a:endParaRPr sz="16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54000">
                <a:tc>
                  <a:txBody>
                    <a:bodyPr/>
                    <a:p>
                      <a:pPr algn="ctr"/>
                      <a:r>
                        <a:rPr sz="1600"/>
                        <a:t>Jig 2</a:t>
                      </a:r>
                      <a:endParaRPr sz="1600"/>
                    </a:p>
                  </a:txBody>
                  <a:tcPr marL="0" marR="0" marT="0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Side Panel (2 pieces)</a:t>
                      </a:r>
                      <a:endParaRPr sz="16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54000">
                <a:tc>
                  <a:txBody>
                    <a:bodyPr/>
                    <a:p>
                      <a:pPr algn="ctr"/>
                      <a:r>
                        <a:rPr sz="1600"/>
                        <a:t>Jig 3</a:t>
                      </a:r>
                      <a:endParaRPr sz="1600"/>
                    </a:p>
                  </a:txBody>
                  <a:tcPr marL="0" marR="0" marT="0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4 Rear Covers</a:t>
                      </a:r>
                      <a:endParaRPr sz="16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54000">
                <a:tc>
                  <a:txBody>
                    <a:bodyPr/>
                    <a:p>
                      <a:pPr algn="ctr"/>
                      <a:r>
                        <a:rPr sz="1600"/>
                        <a:t>Jig 4</a:t>
                      </a:r>
                      <a:endParaRPr sz="1600"/>
                    </a:p>
                  </a:txBody>
                  <a:tcPr marL="0" marR="0" marT="0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1600"/>
                        <a:t>4 Glove Boxs</a:t>
                      </a:r>
                      <a:endParaRPr lang="en-US" sz="16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/>
          <p:nvPr>
            <p:custDataLst>
              <p:tags r:id="rId2"/>
            </p:custDataLst>
          </p:nvPr>
        </p:nvGraphicFramePr>
        <p:xfrm>
          <a:off x="276225" y="3491865"/>
          <a:ext cx="5314950" cy="170688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484755"/>
                <a:gridCol w="1022350"/>
                <a:gridCol w="1807845"/>
              </a:tblGrid>
              <a:tr h="0">
                <a:tc>
                  <a:txBody>
                    <a:bodyPr/>
                    <a:p>
                      <a:pPr algn="ctr"/>
                      <a:r>
                        <a:rPr sz="1600"/>
                        <a:t>Component</a:t>
                      </a:r>
                      <a:endParaRPr sz="1600"/>
                    </a:p>
                  </a:txBody>
                  <a:tcPr marL="0" marR="0" marT="0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Manpower</a:t>
                      </a:r>
                      <a:endParaRPr sz="16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Time Taken</a:t>
                      </a:r>
                      <a:endParaRPr sz="16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0">
                <a:tc>
                  <a:txBody>
                    <a:bodyPr/>
                    <a:p>
                      <a:pPr algn="ctr"/>
                      <a:r>
                        <a:rPr sz="1600"/>
                        <a:t>Rear Shield (x4)</a:t>
                      </a:r>
                      <a:endParaRPr sz="1600"/>
                    </a:p>
                  </a:txBody>
                  <a:tcPr marL="0" marR="0" marT="0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2</a:t>
                      </a:r>
                      <a:endParaRPr sz="16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40 sec</a:t>
                      </a:r>
                      <a:r>
                        <a:rPr lang="en-US" sz="1600"/>
                        <a:t>(1 jig)</a:t>
                      </a:r>
                      <a:endParaRPr lang="en-US" sz="16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0">
                <a:tc>
                  <a:txBody>
                    <a:bodyPr/>
                    <a:p>
                      <a:pPr algn="ctr"/>
                      <a:r>
                        <a:rPr sz="1600"/>
                        <a:t>Fender</a:t>
                      </a:r>
                      <a:endParaRPr sz="1600"/>
                    </a:p>
                  </a:txBody>
                  <a:tcPr marL="0" marR="0" marT="0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1</a:t>
                      </a:r>
                      <a:endParaRPr sz="16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13 sec</a:t>
                      </a:r>
                      <a:endParaRPr sz="16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0">
                <a:tc>
                  <a:txBody>
                    <a:bodyPr/>
                    <a:p>
                      <a:pPr algn="ctr"/>
                      <a:r>
                        <a:rPr sz="1600"/>
                        <a:t>Lower Shield</a:t>
                      </a:r>
                      <a:endParaRPr sz="1600"/>
                    </a:p>
                  </a:txBody>
                  <a:tcPr marL="0" marR="0" marT="0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1</a:t>
                      </a:r>
                      <a:endParaRPr sz="16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40 sec</a:t>
                      </a:r>
                      <a:endParaRPr sz="16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0">
                <a:tc>
                  <a:txBody>
                    <a:bodyPr/>
                    <a:p>
                      <a:pPr algn="ctr"/>
                      <a:r>
                        <a:rPr sz="1600"/>
                        <a:t>Handle Bar (Pick &amp; Check)</a:t>
                      </a:r>
                      <a:endParaRPr sz="1600"/>
                    </a:p>
                  </a:txBody>
                  <a:tcPr marL="0" marR="0" marT="0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2</a:t>
                      </a:r>
                      <a:endParaRPr sz="16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30 sec</a:t>
                      </a:r>
                      <a:endParaRPr sz="16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0">
                <a:tc>
                  <a:txBody>
                    <a:bodyPr/>
                    <a:p>
                      <a:pPr algn="ctr"/>
                      <a:r>
                        <a:rPr sz="1600"/>
                        <a:t>Side Panel</a:t>
                      </a:r>
                      <a:endParaRPr sz="1600"/>
                    </a:p>
                  </a:txBody>
                  <a:tcPr marL="0" marR="0" marT="0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2</a:t>
                      </a:r>
                      <a:endParaRPr sz="16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30 sec</a:t>
                      </a:r>
                      <a:endParaRPr sz="16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0">
                <a:tc>
                  <a:txBody>
                    <a:bodyPr/>
                    <a:p>
                      <a:pPr algn="ctr"/>
                      <a:r>
                        <a:rPr sz="1600"/>
                        <a:t>Handle Bar (Part Exchange)</a:t>
                      </a:r>
                      <a:endParaRPr sz="1600"/>
                    </a:p>
                  </a:txBody>
                  <a:tcPr marL="0" marR="0" marT="0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2</a:t>
                      </a:r>
                      <a:endParaRPr sz="16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80 sec</a:t>
                      </a:r>
                      <a:endParaRPr sz="16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</a:tr>
            </a:tbl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174625" y="3126740"/>
            <a:ext cx="24777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/>
              <a:t>1. Inspection Process:</a:t>
            </a:r>
            <a:endParaRPr lang="en-US" altLang="en-US" sz="2000" b="1"/>
          </a:p>
        </p:txBody>
      </p:sp>
      <p:sp>
        <p:nvSpPr>
          <p:cNvPr id="9" name="Text Box 8"/>
          <p:cNvSpPr txBox="1"/>
          <p:nvPr/>
        </p:nvSpPr>
        <p:spPr>
          <a:xfrm>
            <a:off x="202565" y="5271770"/>
            <a:ext cx="53149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/>
              <a:t>2. Unloading &amp; Storage:</a:t>
            </a:r>
            <a:endParaRPr lang="en-US" altLang="en-US" b="1"/>
          </a:p>
          <a:p>
            <a:r>
              <a:rPr lang="en-US" altLang="en-US"/>
              <a:t>Activity: Manual lifting, walking, stacking of both OK parts and rework parts (3M)</a:t>
            </a:r>
            <a:endParaRPr lang="en-US" altLang="en-US"/>
          </a:p>
          <a:p>
            <a:r>
              <a:rPr lang="en-US" altLang="en-US" b="1"/>
              <a:t>Total Time=  55 sec, Manpower = 2</a:t>
            </a:r>
            <a:endParaRPr lang="en-US" altLang="en-US" b="1"/>
          </a:p>
        </p:txBody>
      </p:sp>
      <p:sp>
        <p:nvSpPr>
          <p:cNvPr id="10" name="Text Box 9"/>
          <p:cNvSpPr txBox="1"/>
          <p:nvPr/>
        </p:nvSpPr>
        <p:spPr>
          <a:xfrm>
            <a:off x="6202680" y="1112520"/>
            <a:ext cx="49968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/>
              <a:t>3. 3M Sanding and Polishing:</a:t>
            </a:r>
            <a:endParaRPr lang="en-US" altLang="en-US" sz="2000" b="1"/>
          </a:p>
        </p:txBody>
      </p:sp>
      <p:graphicFrame>
        <p:nvGraphicFramePr>
          <p:cNvPr id="12" name="Table 11"/>
          <p:cNvGraphicFramePr/>
          <p:nvPr>
            <p:custDataLst>
              <p:tags r:id="rId3"/>
            </p:custDataLst>
          </p:nvPr>
        </p:nvGraphicFramePr>
        <p:xfrm>
          <a:off x="6202680" y="1511300"/>
          <a:ext cx="5048885" cy="165481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601470"/>
                <a:gridCol w="1491615"/>
                <a:gridCol w="1955800"/>
              </a:tblGrid>
              <a:tr h="435610">
                <a:tc>
                  <a:txBody>
                    <a:bodyPr/>
                    <a:p>
                      <a:pPr algn="ctr"/>
                      <a:r>
                        <a:rPr sz="1600"/>
                        <a:t>Component</a:t>
                      </a:r>
                      <a:endParaRPr sz="1600"/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Sanding Time</a:t>
                      </a:r>
                      <a:endParaRPr sz="16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Polishing Time</a:t>
                      </a:r>
                      <a:endParaRPr sz="16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43840">
                <a:tc>
                  <a:txBody>
                    <a:bodyPr/>
                    <a:p>
                      <a:pPr algn="ctr"/>
                      <a:r>
                        <a:rPr sz="1600"/>
                        <a:t>Handle Bar</a:t>
                      </a:r>
                      <a:endParaRPr sz="1600"/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45 sec</a:t>
                      </a:r>
                      <a:endParaRPr sz="16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90 sec</a:t>
                      </a:r>
                      <a:endParaRPr sz="16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04470">
                <a:tc>
                  <a:txBody>
                    <a:bodyPr/>
                    <a:p>
                      <a:pPr algn="ctr"/>
                      <a:r>
                        <a:rPr sz="1600"/>
                        <a:t>Rear Cover</a:t>
                      </a:r>
                      <a:endParaRPr sz="1600"/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25 sec</a:t>
                      </a:r>
                      <a:endParaRPr sz="16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50 sec</a:t>
                      </a:r>
                      <a:endParaRPr sz="16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43840">
                <a:tc>
                  <a:txBody>
                    <a:bodyPr/>
                    <a:p>
                      <a:pPr algn="ctr"/>
                      <a:r>
                        <a:rPr sz="1600"/>
                        <a:t>Fender</a:t>
                      </a:r>
                      <a:endParaRPr sz="1600"/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50 sec</a:t>
                      </a:r>
                      <a:endParaRPr sz="16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120 sec</a:t>
                      </a:r>
                      <a:endParaRPr sz="16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43840">
                <a:tc>
                  <a:txBody>
                    <a:bodyPr/>
                    <a:p>
                      <a:pPr algn="ctr"/>
                      <a:r>
                        <a:rPr sz="1600"/>
                        <a:t>Neckpiece</a:t>
                      </a:r>
                      <a:endParaRPr sz="1600"/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20 sec</a:t>
                      </a:r>
                      <a:endParaRPr sz="16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30 sec</a:t>
                      </a:r>
                      <a:endParaRPr sz="16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43840">
                <a:tc>
                  <a:txBody>
                    <a:bodyPr/>
                    <a:p>
                      <a:pPr algn="ctr"/>
                      <a:r>
                        <a:rPr sz="1600"/>
                        <a:t>Side Panel</a:t>
                      </a:r>
                      <a:endParaRPr sz="1600"/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45 sec</a:t>
                      </a:r>
                      <a:endParaRPr sz="16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40 sec</a:t>
                      </a:r>
                      <a:endParaRPr sz="16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4" name="Text Box 13"/>
          <p:cNvSpPr txBox="1"/>
          <p:nvPr/>
        </p:nvSpPr>
        <p:spPr>
          <a:xfrm>
            <a:off x="6202680" y="3336925"/>
            <a:ext cx="57473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/>
              <a:t>4. Sanding and Polishing (Using Battery operarted Machine Gun):</a:t>
            </a:r>
            <a:endParaRPr lang="en-US" altLang="en-US" sz="2000" b="1"/>
          </a:p>
        </p:txBody>
      </p:sp>
      <p:graphicFrame>
        <p:nvGraphicFramePr>
          <p:cNvPr id="16" name="Table 15"/>
          <p:cNvGraphicFramePr/>
          <p:nvPr>
            <p:custDataLst>
              <p:tags r:id="rId4"/>
            </p:custDataLst>
          </p:nvPr>
        </p:nvGraphicFramePr>
        <p:xfrm>
          <a:off x="6297930" y="4069080"/>
          <a:ext cx="5055870" cy="455295"/>
        </p:xfrm>
        <a:graphic>
          <a:graphicData uri="http://schemas.openxmlformats.org/drawingml/2006/table">
            <a:tbl>
              <a:tblPr/>
              <a:tblGrid>
                <a:gridCol w="5055870"/>
              </a:tblGrid>
              <a:tr h="455295">
                <a:tc>
                  <a:txBody>
                    <a:bodyPr/>
                    <a:p>
                      <a:r>
                        <a:rPr lang="en-US" altLang="en-US" sz="1600"/>
                        <a:t>Observation:</a:t>
                      </a:r>
                      <a:endParaRPr lang="en-US" altLang="en-US" sz="1600"/>
                    </a:p>
                    <a:p>
                      <a:r>
                        <a:rPr lang="en-US" altLang="en-US" sz="1600"/>
                        <a:t>Lower RPM, heavier tool</a:t>
                      </a:r>
                      <a:endParaRPr lang="en-US" altLang="en-US" sz="1600"/>
                    </a:p>
                    <a:p>
                      <a:r>
                        <a:rPr lang="en-US" altLang="en-US" sz="1600"/>
                        <a:t>Results in operator fatigue, heavy weight</a:t>
                      </a:r>
                      <a:endParaRPr lang="en-US" altLang="en-US" sz="1600"/>
                    </a:p>
                    <a:p>
                      <a:r>
                        <a:rPr lang="en-US" altLang="en-US" sz="1600"/>
                        <a:t>Takes ~2× more time than pneumatic guns</a:t>
                      </a:r>
                      <a:endParaRPr lang="en-US" altLang="en-US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" name="Text Box 16"/>
          <p:cNvSpPr txBox="1"/>
          <p:nvPr/>
        </p:nvSpPr>
        <p:spPr>
          <a:xfrm>
            <a:off x="6224270" y="5271770"/>
            <a:ext cx="5012055" cy="787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000" b="1"/>
              <a:t>5. Total Time:</a:t>
            </a:r>
            <a:endParaRPr lang="en-US" altLang="en-US" sz="2000" b="1"/>
          </a:p>
          <a:p>
            <a:r>
              <a:rPr lang="en-US" altLang="en-US"/>
              <a:t>Total time from inspection till final stage:</a:t>
            </a:r>
            <a:endParaRPr lang="en-US" altLang="en-US"/>
          </a:p>
          <a:p>
            <a:r>
              <a:rPr lang="en-US" altLang="en-US" b="1"/>
              <a:t>840 seconds</a:t>
            </a:r>
            <a:endParaRPr lang="en-US" altLang="en-US" b="1"/>
          </a:p>
        </p:txBody>
      </p:sp>
      <p:cxnSp>
        <p:nvCxnSpPr>
          <p:cNvPr id="19" name="Straight Connector 18"/>
          <p:cNvCxnSpPr/>
          <p:nvPr/>
        </p:nvCxnSpPr>
        <p:spPr>
          <a:xfrm>
            <a:off x="5892165" y="1172210"/>
            <a:ext cx="31115" cy="51638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Proposed VSM - Paint Shop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742E19B-BBB1-2246-AAA4-0D48B8609D3A}" type="slidenum">
              <a:rPr lang="en-US" smtClean="0"/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769473" y="1885141"/>
            <a:ext cx="609600" cy="357947"/>
            <a:chOff x="2209800" y="1295400"/>
            <a:chExt cx="609600" cy="357947"/>
          </a:xfrm>
        </p:grpSpPr>
        <p:sp>
          <p:nvSpPr>
            <p:cNvPr id="20" name="Rectangle 271"/>
            <p:cNvSpPr/>
            <p:nvPr/>
          </p:nvSpPr>
          <p:spPr>
            <a:xfrm>
              <a:off x="2209800" y="1295400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algn="ctr" rtl="1"/>
              <a:r>
                <a:rPr lang="en-US" sz="1000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Process</a:t>
              </a:r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1" name="Rectangle 272"/>
            <p:cNvSpPr/>
            <p:nvPr/>
          </p:nvSpPr>
          <p:spPr>
            <a:xfrm>
              <a:off x="2209800" y="1476375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rtl="1"/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54" name="Table 53"/>
          <p:cNvGraphicFramePr/>
          <p:nvPr>
            <p:custDataLst>
              <p:tags r:id="rId1"/>
            </p:custDataLst>
          </p:nvPr>
        </p:nvGraphicFramePr>
        <p:xfrm>
          <a:off x="9810750" y="2931160"/>
          <a:ext cx="1471295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135"/>
                <a:gridCol w="645160"/>
              </a:tblGrid>
              <a:tr h="2298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Takt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48 sec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Total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120 sec</a:t>
                      </a:r>
                      <a:endParaRPr lang="en-US" sz="10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Inventory </a:t>
                      </a:r>
                      <a:endParaRPr lang="en-US" altLang="en-US" sz="1000"/>
                    </a:p>
                    <a:p>
                      <a:pPr>
                        <a:buNone/>
                      </a:pPr>
                      <a:r>
                        <a:rPr lang="en-US" altLang="en-US" sz="1000"/>
                        <a:t>nos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500 min , 650 max</a:t>
                      </a:r>
                      <a:endParaRPr lang="en-US" altLang="en-US" sz="1000"/>
                    </a:p>
                  </a:txBody>
                  <a:tcPr/>
                </a:tc>
              </a:tr>
              <a:tr h="3257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 station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10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Workmen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18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OEE%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87%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Rejection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1%</a:t>
                      </a:r>
                      <a:endParaRPr lang="en-US" altLang="en-US" sz="10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5" name="Table 54"/>
          <p:cNvGraphicFramePr/>
          <p:nvPr>
            <p:custDataLst>
              <p:tags r:id="rId2"/>
            </p:custDataLst>
          </p:nvPr>
        </p:nvGraphicFramePr>
        <p:xfrm>
          <a:off x="392430" y="2957195"/>
          <a:ext cx="1471295" cy="1835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135"/>
                <a:gridCol w="645160"/>
              </a:tblGrid>
              <a:tr h="2298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Takt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48 sec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Cycle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40 sec</a:t>
                      </a:r>
                      <a:endParaRPr lang="en-US" sz="10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Inventory </a:t>
                      </a:r>
                      <a:endParaRPr lang="en-US" altLang="en-US" sz="1000"/>
                    </a:p>
                    <a:p>
                      <a:pPr>
                        <a:buNone/>
                      </a:pPr>
                      <a:r>
                        <a:rPr lang="en-US" altLang="en-US" sz="1000"/>
                        <a:t>nos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500 min , 650 max</a:t>
                      </a:r>
                      <a:endParaRPr lang="en-US" altLang="en-US" sz="1000"/>
                    </a:p>
                  </a:txBody>
                  <a:tcPr/>
                </a:tc>
              </a:tr>
              <a:tr h="3257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 station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1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Workmen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2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OEE%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87%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Rejection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1%</a:t>
                      </a:r>
                      <a:endParaRPr lang="en-US" altLang="en-US" sz="10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6" name="Table 55"/>
          <p:cNvGraphicFramePr/>
          <p:nvPr>
            <p:custDataLst>
              <p:tags r:id="rId3"/>
            </p:custDataLst>
          </p:nvPr>
        </p:nvGraphicFramePr>
        <p:xfrm>
          <a:off x="2771775" y="2946400"/>
          <a:ext cx="1471295" cy="1835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135"/>
                <a:gridCol w="645160"/>
              </a:tblGrid>
              <a:tr h="2298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Takt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48 sec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Cycle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30 sec</a:t>
                      </a:r>
                      <a:endParaRPr lang="en-US" sz="10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Inventory </a:t>
                      </a:r>
                      <a:endParaRPr lang="en-US" altLang="en-US" sz="1000"/>
                    </a:p>
                    <a:p>
                      <a:pPr>
                        <a:buNone/>
                      </a:pPr>
                      <a:r>
                        <a:rPr lang="en-US" altLang="en-US" sz="1000"/>
                        <a:t>nos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500 min , 650 max</a:t>
                      </a:r>
                      <a:endParaRPr lang="en-US" altLang="en-US" sz="1000"/>
                    </a:p>
                  </a:txBody>
                  <a:tcPr/>
                </a:tc>
              </a:tr>
              <a:tr h="3257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 station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2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Workmen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18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OEE%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87%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Rejection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1%</a:t>
                      </a:r>
                      <a:endParaRPr lang="en-US" altLang="en-US" sz="100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3214223" y="1884506"/>
            <a:ext cx="609600" cy="357947"/>
            <a:chOff x="2209800" y="1295400"/>
            <a:chExt cx="609600" cy="357947"/>
          </a:xfrm>
        </p:grpSpPr>
        <p:sp>
          <p:nvSpPr>
            <p:cNvPr id="65" name="Rectangle 271"/>
            <p:cNvSpPr/>
            <p:nvPr/>
          </p:nvSpPr>
          <p:spPr>
            <a:xfrm>
              <a:off x="2209800" y="1295400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algn="ctr" rtl="1"/>
              <a:r>
                <a:rPr lang="en-US" sz="1000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Process</a:t>
              </a:r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6" name="Rectangle 272"/>
            <p:cNvSpPr/>
            <p:nvPr/>
          </p:nvSpPr>
          <p:spPr>
            <a:xfrm>
              <a:off x="2209800" y="1476375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rtl="1"/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68" name="Text Box 67"/>
          <p:cNvSpPr txBox="1"/>
          <p:nvPr/>
        </p:nvSpPr>
        <p:spPr>
          <a:xfrm>
            <a:off x="460375" y="2336800"/>
            <a:ext cx="1355090" cy="43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pPr algn="ctr"/>
            <a:r>
              <a:rPr lang="en-US" sz="1200"/>
              <a:t>Inspection station</a:t>
            </a:r>
            <a:endParaRPr lang="en-US" sz="1200"/>
          </a:p>
        </p:txBody>
      </p:sp>
      <p:sp>
        <p:nvSpPr>
          <p:cNvPr id="72" name="Text Box 71"/>
          <p:cNvSpPr txBox="1"/>
          <p:nvPr/>
        </p:nvSpPr>
        <p:spPr>
          <a:xfrm>
            <a:off x="2819400" y="2306955"/>
            <a:ext cx="1464945" cy="466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r>
              <a:rPr lang="en-US" sz="1200"/>
              <a:t>3M Sanding Inline station </a:t>
            </a:r>
            <a:endParaRPr lang="en-US" sz="1200"/>
          </a:p>
        </p:txBody>
      </p:sp>
      <p:grpSp>
        <p:nvGrpSpPr>
          <p:cNvPr id="101" name="Group 100"/>
          <p:cNvGrpSpPr/>
          <p:nvPr/>
        </p:nvGrpSpPr>
        <p:grpSpPr>
          <a:xfrm>
            <a:off x="619125" y="5647055"/>
            <a:ext cx="11111865" cy="413385"/>
            <a:chOff x="400" y="9393"/>
            <a:chExt cx="4642" cy="651"/>
          </a:xfrm>
        </p:grpSpPr>
        <p:grpSp>
          <p:nvGrpSpPr>
            <p:cNvPr id="102" name="Group 101"/>
            <p:cNvGrpSpPr/>
            <p:nvPr/>
          </p:nvGrpSpPr>
          <p:grpSpPr>
            <a:xfrm>
              <a:off x="400" y="9418"/>
              <a:ext cx="2609" cy="627"/>
              <a:chOff x="400" y="9418"/>
              <a:chExt cx="2609" cy="627"/>
            </a:xfrm>
          </p:grpSpPr>
          <p:cxnSp>
            <p:nvCxnSpPr>
              <p:cNvPr id="103" name="Elbow Connector 102"/>
              <p:cNvCxnSpPr/>
              <p:nvPr/>
            </p:nvCxnSpPr>
            <p:spPr>
              <a:xfrm>
                <a:off x="400" y="9443"/>
                <a:ext cx="1833" cy="602"/>
              </a:xfrm>
              <a:prstGeom prst="bentConnector3">
                <a:avLst>
                  <a:gd name="adj1" fmla="val 50027"/>
                </a:avLst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04" name="Elbow Connector 103"/>
              <p:cNvCxnSpPr/>
              <p:nvPr/>
            </p:nvCxnSpPr>
            <p:spPr>
              <a:xfrm flipV="1">
                <a:off x="1705" y="9418"/>
                <a:ext cx="1305" cy="627"/>
              </a:xfrm>
              <a:prstGeom prst="bentConnector3">
                <a:avLst>
                  <a:gd name="adj1" fmla="val 50038"/>
                </a:avLst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/>
            <p:cNvGrpSpPr/>
            <p:nvPr/>
          </p:nvGrpSpPr>
          <p:grpSpPr>
            <a:xfrm>
              <a:off x="2434" y="9393"/>
              <a:ext cx="2609" cy="627"/>
              <a:chOff x="400" y="9418"/>
              <a:chExt cx="2609" cy="627"/>
            </a:xfrm>
          </p:grpSpPr>
          <p:cxnSp>
            <p:nvCxnSpPr>
              <p:cNvPr id="106" name="Elbow Connector 105"/>
              <p:cNvCxnSpPr/>
              <p:nvPr/>
            </p:nvCxnSpPr>
            <p:spPr>
              <a:xfrm>
                <a:off x="400" y="9443"/>
                <a:ext cx="1833" cy="602"/>
              </a:xfrm>
              <a:prstGeom prst="bentConnector3">
                <a:avLst>
                  <a:gd name="adj1" fmla="val 50027"/>
                </a:avLst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07" name="Elbow Connector 106"/>
              <p:cNvCxnSpPr/>
              <p:nvPr/>
            </p:nvCxnSpPr>
            <p:spPr>
              <a:xfrm flipV="1">
                <a:off x="1705" y="9418"/>
                <a:ext cx="1305" cy="627"/>
              </a:xfrm>
              <a:prstGeom prst="bentConnector3">
                <a:avLst>
                  <a:gd name="adj1" fmla="val 50038"/>
                </a:avLst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  <p:sp>
        <p:nvSpPr>
          <p:cNvPr id="113" name="Text Box 112"/>
          <p:cNvSpPr txBox="1"/>
          <p:nvPr/>
        </p:nvSpPr>
        <p:spPr>
          <a:xfrm>
            <a:off x="1815465" y="5401945"/>
            <a:ext cx="6051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/>
              <a:t>25</a:t>
            </a:r>
            <a:endParaRPr lang="en-US" sz="1000"/>
          </a:p>
        </p:txBody>
      </p:sp>
      <p:sp>
        <p:nvSpPr>
          <p:cNvPr id="114" name="Text Box 113"/>
          <p:cNvSpPr txBox="1"/>
          <p:nvPr/>
        </p:nvSpPr>
        <p:spPr>
          <a:xfrm>
            <a:off x="6090920" y="5455920"/>
            <a:ext cx="7181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/>
              <a:t>10</a:t>
            </a:r>
            <a:endParaRPr lang="en-US" sz="1000"/>
          </a:p>
        </p:txBody>
      </p:sp>
      <p:sp>
        <p:nvSpPr>
          <p:cNvPr id="115" name="Text Box 114"/>
          <p:cNvSpPr txBox="1"/>
          <p:nvPr/>
        </p:nvSpPr>
        <p:spPr>
          <a:xfrm>
            <a:off x="8613140" y="5854065"/>
            <a:ext cx="4946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/>
              <a:t>40</a:t>
            </a:r>
            <a:endParaRPr lang="en-US" sz="1000"/>
          </a:p>
        </p:txBody>
      </p:sp>
      <p:sp>
        <p:nvSpPr>
          <p:cNvPr id="117" name="Text Box 116"/>
          <p:cNvSpPr txBox="1"/>
          <p:nvPr/>
        </p:nvSpPr>
        <p:spPr>
          <a:xfrm>
            <a:off x="10516870" y="5401945"/>
            <a:ext cx="6369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/>
              <a:t>60</a:t>
            </a:r>
            <a:endParaRPr lang="en-US" sz="1000"/>
          </a:p>
        </p:txBody>
      </p:sp>
      <p:sp>
        <p:nvSpPr>
          <p:cNvPr id="123" name="Text Box 122"/>
          <p:cNvSpPr txBox="1"/>
          <p:nvPr/>
        </p:nvSpPr>
        <p:spPr>
          <a:xfrm>
            <a:off x="3483610" y="5854065"/>
            <a:ext cx="494030" cy="366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000"/>
              <a:t>2</a:t>
            </a:r>
            <a:endParaRPr lang="en-US" sz="1000"/>
          </a:p>
        </p:txBody>
      </p:sp>
      <p:grpSp>
        <p:nvGrpSpPr>
          <p:cNvPr id="9" name="Group 8"/>
          <p:cNvGrpSpPr/>
          <p:nvPr/>
        </p:nvGrpSpPr>
        <p:grpSpPr>
          <a:xfrm>
            <a:off x="7685258" y="1892126"/>
            <a:ext cx="609600" cy="357947"/>
            <a:chOff x="2209800" y="1295400"/>
            <a:chExt cx="609600" cy="357947"/>
          </a:xfrm>
        </p:grpSpPr>
        <p:sp>
          <p:nvSpPr>
            <p:cNvPr id="10" name="Rectangle 271"/>
            <p:cNvSpPr/>
            <p:nvPr/>
          </p:nvSpPr>
          <p:spPr>
            <a:xfrm>
              <a:off x="2209800" y="1295400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algn="ctr" rtl="1"/>
              <a:r>
                <a:rPr lang="en-US" sz="1000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Process</a:t>
              </a:r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ctangle 272"/>
            <p:cNvSpPr/>
            <p:nvPr/>
          </p:nvSpPr>
          <p:spPr>
            <a:xfrm>
              <a:off x="2209800" y="1476375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rtl="1"/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2" name="Text Box 11"/>
          <p:cNvSpPr txBox="1"/>
          <p:nvPr/>
        </p:nvSpPr>
        <p:spPr>
          <a:xfrm>
            <a:off x="7363460" y="2309495"/>
            <a:ext cx="1422400" cy="422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pPr algn="ctr"/>
            <a:r>
              <a:rPr lang="en-US" altLang="en-US" sz="1200"/>
              <a:t>Storage of FG</a:t>
            </a:r>
            <a:endParaRPr lang="en-US" altLang="en-US" sz="1200"/>
          </a:p>
        </p:txBody>
      </p:sp>
      <p:graphicFrame>
        <p:nvGraphicFramePr>
          <p:cNvPr id="13" name="Table 12"/>
          <p:cNvGraphicFramePr/>
          <p:nvPr>
            <p:custDataLst>
              <p:tags r:id="rId4"/>
            </p:custDataLst>
          </p:nvPr>
        </p:nvGraphicFramePr>
        <p:xfrm>
          <a:off x="7360285" y="2942590"/>
          <a:ext cx="1471295" cy="1835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135"/>
                <a:gridCol w="645160"/>
              </a:tblGrid>
              <a:tr h="2298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Takt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48 sec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Total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50 sec</a:t>
                      </a:r>
                      <a:endParaRPr lang="en-US" sz="10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Inventory </a:t>
                      </a:r>
                      <a:endParaRPr lang="en-US" altLang="en-US" sz="1000"/>
                    </a:p>
                    <a:p>
                      <a:pPr>
                        <a:buNone/>
                      </a:pPr>
                      <a:r>
                        <a:rPr lang="en-US" altLang="en-US" sz="1000"/>
                        <a:t>nos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500 min , 650 max</a:t>
                      </a:r>
                      <a:endParaRPr lang="en-US" altLang="en-US" sz="1000"/>
                    </a:p>
                  </a:txBody>
                  <a:tcPr/>
                </a:tc>
              </a:tr>
              <a:tr h="3257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 station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1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Workmen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4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OEE%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87%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Rejection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1%</a:t>
                      </a:r>
                      <a:endParaRPr lang="en-US" altLang="en-US" sz="1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>
            <a:off x="1783715" y="2544445"/>
            <a:ext cx="10356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0180173" y="1869266"/>
            <a:ext cx="609600" cy="357947"/>
            <a:chOff x="2209800" y="1295400"/>
            <a:chExt cx="609600" cy="357947"/>
          </a:xfrm>
        </p:grpSpPr>
        <p:sp>
          <p:nvSpPr>
            <p:cNvPr id="29" name="Rectangle 271"/>
            <p:cNvSpPr/>
            <p:nvPr/>
          </p:nvSpPr>
          <p:spPr>
            <a:xfrm>
              <a:off x="2209800" y="1295400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algn="ctr" rtl="1"/>
              <a:r>
                <a:rPr lang="en-US" sz="1000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Process</a:t>
              </a:r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0" name="Rectangle 272"/>
            <p:cNvSpPr/>
            <p:nvPr/>
          </p:nvSpPr>
          <p:spPr>
            <a:xfrm>
              <a:off x="2209800" y="1476375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rtl="1"/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2" name="Text Box 31"/>
          <p:cNvSpPr txBox="1"/>
          <p:nvPr/>
        </p:nvSpPr>
        <p:spPr>
          <a:xfrm>
            <a:off x="9688195" y="2281555"/>
            <a:ext cx="1593850" cy="465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pPr algn="ctr"/>
            <a:r>
              <a:rPr lang="en-US" altLang="en-US" sz="1200"/>
              <a:t>Loading on P &amp; F and Dispatch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17780" y="5431155"/>
            <a:ext cx="1186815" cy="214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900">
                <a:sym typeface="+mn-ea"/>
              </a:rPr>
              <a:t>Lead time(min)</a:t>
            </a:r>
            <a:endParaRPr lang="en-US" sz="900">
              <a:sym typeface="+mn-ea"/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17780" y="5798185"/>
            <a:ext cx="1030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900">
                <a:sym typeface="+mn-ea"/>
              </a:rPr>
              <a:t>NVA(min)</a:t>
            </a:r>
            <a:endParaRPr lang="en-US" sz="900">
              <a:sym typeface="+mn-ea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399258" y="1878791"/>
            <a:ext cx="609600" cy="357947"/>
            <a:chOff x="2209800" y="1295400"/>
            <a:chExt cx="609600" cy="357947"/>
          </a:xfrm>
        </p:grpSpPr>
        <p:sp>
          <p:nvSpPr>
            <p:cNvPr id="6" name="Rectangle 271"/>
            <p:cNvSpPr/>
            <p:nvPr/>
          </p:nvSpPr>
          <p:spPr>
            <a:xfrm>
              <a:off x="2209800" y="1295400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algn="ctr" rtl="1"/>
              <a:r>
                <a:rPr lang="en-US" sz="1000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Process</a:t>
              </a:r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Rectangle 272"/>
            <p:cNvSpPr/>
            <p:nvPr/>
          </p:nvSpPr>
          <p:spPr>
            <a:xfrm>
              <a:off x="2209800" y="1476375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rtl="1"/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5" name="Text Box 34"/>
          <p:cNvSpPr txBox="1"/>
          <p:nvPr/>
        </p:nvSpPr>
        <p:spPr>
          <a:xfrm>
            <a:off x="5106670" y="2305050"/>
            <a:ext cx="1434465" cy="450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r>
              <a:rPr lang="en-US" sz="1200"/>
              <a:t>3M Polishing inlne station</a:t>
            </a:r>
            <a:endParaRPr lang="en-US" sz="1200"/>
          </a:p>
        </p:txBody>
      </p:sp>
      <p:graphicFrame>
        <p:nvGraphicFramePr>
          <p:cNvPr id="38" name="Table 37"/>
          <p:cNvGraphicFramePr/>
          <p:nvPr>
            <p:custDataLst>
              <p:tags r:id="rId5"/>
            </p:custDataLst>
          </p:nvPr>
        </p:nvGraphicFramePr>
        <p:xfrm>
          <a:off x="5066030" y="2943860"/>
          <a:ext cx="1471295" cy="1835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135"/>
                <a:gridCol w="645160"/>
              </a:tblGrid>
              <a:tr h="2298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Takt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48 sec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Cycle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40 sec</a:t>
                      </a:r>
                      <a:endParaRPr lang="en-US" sz="10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Inventory </a:t>
                      </a:r>
                      <a:endParaRPr lang="en-US" altLang="en-US" sz="1000"/>
                    </a:p>
                    <a:p>
                      <a:pPr>
                        <a:buNone/>
                      </a:pPr>
                      <a:r>
                        <a:rPr lang="en-US" altLang="en-US" sz="1000"/>
                        <a:t>nos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500 min , 650 max</a:t>
                      </a:r>
                      <a:endParaRPr lang="en-US" altLang="en-US" sz="1000"/>
                    </a:p>
                  </a:txBody>
                  <a:tcPr/>
                </a:tc>
              </a:tr>
              <a:tr h="3257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 station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2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Workmen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18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OEE%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87%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Rejection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1%</a:t>
                      </a:r>
                      <a:endParaRPr lang="en-US" altLang="en-US" sz="1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9" name="Straight Arrow Connector 38"/>
          <p:cNvCxnSpPr>
            <a:stCxn id="72" idx="3"/>
            <a:endCxn id="35" idx="1"/>
          </p:cNvCxnSpPr>
          <p:nvPr/>
        </p:nvCxnSpPr>
        <p:spPr>
          <a:xfrm flipV="1">
            <a:off x="4284345" y="2530475"/>
            <a:ext cx="822325" cy="9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5" idx="3"/>
            <a:endCxn id="12" idx="1"/>
          </p:cNvCxnSpPr>
          <p:nvPr/>
        </p:nvCxnSpPr>
        <p:spPr>
          <a:xfrm flipV="1">
            <a:off x="6541135" y="2520950"/>
            <a:ext cx="822325" cy="9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2" idx="3"/>
            <a:endCxn id="32" idx="1"/>
          </p:cNvCxnSpPr>
          <p:nvPr/>
        </p:nvCxnSpPr>
        <p:spPr>
          <a:xfrm flipV="1">
            <a:off x="8785860" y="2514600"/>
            <a:ext cx="902335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/>
              <a:t>Current vs Proposed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27430"/>
            <a:ext cx="12192000" cy="5192395"/>
          </a:xfrm>
        </p:spPr>
        <p:txBody>
          <a:bodyPr/>
          <a:p>
            <a:r>
              <a:rPr lang="en-US" altLang="en-US" sz="1800">
                <a:latin typeface="Calibri" panose="020F0502020204030204" charset="0"/>
                <a:cs typeface="Calibri" panose="020F0502020204030204" charset="0"/>
              </a:rPr>
              <a:t>The current vs proposed total manpower deployed across both ABS Line 1 and Line 2 in the paint shop, from inspection to dispatch.</a:t>
            </a:r>
            <a:endParaRPr lang="en-US" altLang="en-US" sz="18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742E19B-BBB1-2246-AAA4-0D48B8609D3A}" type="slidenum">
              <a:rPr lang="en-US" smtClean="0"/>
            </a:fld>
            <a:endParaRPr lang="en-US"/>
          </a:p>
        </p:txBody>
      </p:sp>
      <p:graphicFrame>
        <p:nvGraphicFramePr>
          <p:cNvPr id="5" name="Table 4"/>
          <p:cNvGraphicFramePr/>
          <p:nvPr>
            <p:custDataLst>
              <p:tags r:id="rId1"/>
            </p:custDataLst>
          </p:nvPr>
        </p:nvGraphicFramePr>
        <p:xfrm>
          <a:off x="347980" y="1585595"/>
          <a:ext cx="11657965" cy="479552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662940"/>
                <a:gridCol w="1845945"/>
                <a:gridCol w="5404485"/>
                <a:gridCol w="2038350"/>
                <a:gridCol w="1706245"/>
              </a:tblGrid>
              <a:tr h="652780">
                <a:tc>
                  <a:txBody>
                    <a:bodyPr/>
                    <a:p>
                      <a:pPr algn="ctr" fontAlgn="ctr"/>
                      <a:r>
                        <a:rPr sz="1600"/>
                        <a:t>S. No</a:t>
                      </a:r>
                      <a:endParaRPr sz="1600"/>
                    </a:p>
                  </a:txBody>
                  <a:tcPr marL="9842" marR="9842" marT="9842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1600"/>
                        <a:t>Stages</a:t>
                      </a:r>
                      <a:endParaRPr sz="1600"/>
                    </a:p>
                  </a:txBody>
                  <a:tcPr marL="9842" marR="9842" marT="9842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1600"/>
                        <a:t>Activity</a:t>
                      </a:r>
                      <a:endParaRPr sz="1600"/>
                    </a:p>
                  </a:txBody>
                  <a:tcPr marL="9842" marR="9842" marT="9842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1600"/>
                        <a:t>C</a:t>
                      </a:r>
                      <a:r>
                        <a:rPr lang="en-US" sz="1600"/>
                        <a:t>urrent</a:t>
                      </a:r>
                      <a:r>
                        <a:rPr sz="1600"/>
                        <a:t> Manpower / shift</a:t>
                      </a:r>
                      <a:endParaRPr sz="1600"/>
                    </a:p>
                  </a:txBody>
                  <a:tcPr marL="9842" marR="9842" marT="9842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sz="1600"/>
                        <a:t>Proposed </a:t>
                      </a:r>
                      <a:r>
                        <a:rPr sz="1600"/>
                        <a:t>Manpower / shift</a:t>
                      </a:r>
                      <a:endParaRPr sz="1600"/>
                    </a:p>
                  </a:txBody>
                  <a:tcPr marL="9842" marR="9842" marT="9842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577850">
                <a:tc>
                  <a:txBody>
                    <a:bodyPr/>
                    <a:p>
                      <a:pPr algn="ctr" fontAlgn="ctr"/>
                      <a:r>
                        <a:rPr sz="1600"/>
                        <a:t>1</a:t>
                      </a:r>
                      <a:r>
                        <a:rPr lang="en-US" sz="1600"/>
                        <a:t>.</a:t>
                      </a:r>
                      <a:endParaRPr lang="en-US" sz="1600"/>
                    </a:p>
                  </a:txBody>
                  <a:tcPr marL="9842" marR="9842" marT="9842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1600"/>
                        <a:t>Inspection</a:t>
                      </a:r>
                      <a:endParaRPr sz="1600"/>
                    </a:p>
                  </a:txBody>
                  <a:tcPr marL="9842" marR="9842" marT="9842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1600"/>
                        <a:t>LH side - 2 (1 for upper &amp; 1 for lower parts)</a:t>
                      </a:r>
                      <a:br>
                        <a:rPr sz="1600"/>
                      </a:br>
                      <a:r>
                        <a:rPr sz="1600"/>
                        <a:t>RH side - 2 (1 for upper &amp; 1 for lower parts)</a:t>
                      </a:r>
                      <a:endParaRPr sz="1600"/>
                    </a:p>
                  </a:txBody>
                  <a:tcPr marL="9842" marR="9842" marT="9842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1600"/>
                        <a:t>6</a:t>
                      </a:r>
                      <a:endParaRPr sz="1600"/>
                    </a:p>
                  </a:txBody>
                  <a:tcPr marL="9842" marR="9842" marT="9842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1600"/>
                        <a:t>4</a:t>
                      </a:r>
                      <a:endParaRPr sz="1600"/>
                    </a:p>
                  </a:txBody>
                  <a:tcPr marL="9842" marR="9842" marT="9842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94640">
                <a:tc>
                  <a:txBody>
                    <a:bodyPr/>
                    <a:p>
                      <a:pPr algn="ctr" fontAlgn="ctr"/>
                      <a:r>
                        <a:rPr lang="en-US" sz="1600"/>
                        <a:t>2.</a:t>
                      </a:r>
                      <a:endParaRPr lang="en-US" sz="1600"/>
                    </a:p>
                  </a:txBody>
                  <a:tcPr marL="9842" marR="9842" marT="9842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1600"/>
                        <a:t> For Quality Report</a:t>
                      </a:r>
                      <a:endParaRPr sz="1600"/>
                    </a:p>
                  </a:txBody>
                  <a:tcPr marL="9842" marR="9842" marT="9842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1600"/>
                        <a:t>All Parts</a:t>
                      </a:r>
                      <a:endParaRPr sz="1600"/>
                    </a:p>
                  </a:txBody>
                  <a:tcPr marL="9842" marR="9842" marT="9842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1600"/>
                        <a:t>1</a:t>
                      </a:r>
                      <a:endParaRPr sz="1600"/>
                    </a:p>
                  </a:txBody>
                  <a:tcPr marL="9842" marR="9842" marT="9842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1600"/>
                        <a:t>1</a:t>
                      </a:r>
                      <a:endParaRPr sz="1600"/>
                    </a:p>
                  </a:txBody>
                  <a:tcPr marL="9842" marR="9842" marT="9842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1142365">
                <a:tc>
                  <a:txBody>
                    <a:bodyPr/>
                    <a:p>
                      <a:pPr algn="ctr" fontAlgn="ctr"/>
                      <a:r>
                        <a:rPr lang="en-US" sz="1600"/>
                        <a:t>3.</a:t>
                      </a:r>
                      <a:endParaRPr lang="en-US" sz="1600"/>
                    </a:p>
                  </a:txBody>
                  <a:tcPr marL="9842" marR="9842" marT="9842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1600"/>
                        <a:t>Sanding &amp; polishing</a:t>
                      </a:r>
                      <a:endParaRPr sz="1600"/>
                    </a:p>
                  </a:txBody>
                  <a:tcPr marL="9842" marR="9842" marT="9842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1600"/>
                        <a:t>Sanding - 4 &amp; Buffing - 4</a:t>
                      </a:r>
                      <a:br>
                        <a:rPr sz="1600"/>
                      </a:br>
                      <a:r>
                        <a:rPr sz="1600"/>
                        <a:t>LH side - 2 (1 for upper &amp; 1 for lower parts)</a:t>
                      </a:r>
                      <a:br>
                        <a:rPr sz="1600"/>
                      </a:br>
                      <a:r>
                        <a:rPr sz="1600"/>
                        <a:t>RH side - 2 (1 for upper &amp; 1 for lower parts)</a:t>
                      </a:r>
                      <a:br>
                        <a:rPr sz="1600"/>
                      </a:br>
                      <a:r>
                        <a:rPr sz="1600"/>
                        <a:t>After painting / Reprocess</a:t>
                      </a:r>
                      <a:endParaRPr sz="1600"/>
                    </a:p>
                  </a:txBody>
                  <a:tcPr marL="9842" marR="9842" marT="9842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1600"/>
                        <a:t>18</a:t>
                      </a:r>
                      <a:endParaRPr sz="1600"/>
                    </a:p>
                  </a:txBody>
                  <a:tcPr marL="9842" marR="9842" marT="9842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1600"/>
                        <a:t>16</a:t>
                      </a:r>
                      <a:endParaRPr sz="1600"/>
                    </a:p>
                  </a:txBody>
                  <a:tcPr marL="9842" marR="9842" marT="9842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860425">
                <a:tc>
                  <a:txBody>
                    <a:bodyPr/>
                    <a:p>
                      <a:pPr algn="ctr" fontAlgn="ctr"/>
                      <a:r>
                        <a:rPr lang="en-US" sz="1600"/>
                        <a:t>4.</a:t>
                      </a:r>
                      <a:endParaRPr lang="en-US" sz="1600"/>
                    </a:p>
                  </a:txBody>
                  <a:tcPr marL="9842" marR="9842" marT="9842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1600"/>
                        <a:t>Unloading</a:t>
                      </a:r>
                      <a:endParaRPr sz="1600"/>
                    </a:p>
                  </a:txBody>
                  <a:tcPr marL="9842" marR="9842" marT="9842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1600"/>
                        <a:t>Unloading : take out the part from hanger and put in the trolley</a:t>
                      </a:r>
                      <a:br>
                        <a:rPr sz="1600"/>
                      </a:br>
                      <a:r>
                        <a:rPr sz="1600"/>
                        <a:t>2 - for top side loading</a:t>
                      </a:r>
                      <a:br>
                        <a:rPr sz="1600"/>
                      </a:br>
                      <a:r>
                        <a:rPr sz="1600"/>
                        <a:t>2 - for bottom side loading</a:t>
                      </a:r>
                      <a:endParaRPr sz="1600"/>
                    </a:p>
                  </a:txBody>
                  <a:tcPr marL="9842" marR="9842" marT="9842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sz="1600"/>
                        <a:t>4</a:t>
                      </a:r>
                      <a:endParaRPr lang="en-US" sz="1600"/>
                    </a:p>
                  </a:txBody>
                  <a:tcPr marL="9842" marR="9842" marT="9842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1600"/>
                        <a:t>2</a:t>
                      </a:r>
                      <a:endParaRPr sz="1600"/>
                    </a:p>
                  </a:txBody>
                  <a:tcPr marL="9842" marR="9842" marT="9842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516255">
                <a:tc>
                  <a:txBody>
                    <a:bodyPr/>
                    <a:p>
                      <a:pPr algn="ctr" fontAlgn="ctr"/>
                      <a:r>
                        <a:rPr lang="en-US" sz="1600"/>
                        <a:t>5.</a:t>
                      </a:r>
                      <a:endParaRPr lang="en-US" sz="1600"/>
                    </a:p>
                  </a:txBody>
                  <a:tcPr marL="9842" marR="9842" marT="9842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1600"/>
                        <a:t>Loading on P &amp; F</a:t>
                      </a:r>
                      <a:endParaRPr sz="1600"/>
                    </a:p>
                  </a:txBody>
                  <a:tcPr marL="9842" marR="9842" marT="9842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1600"/>
                        <a:t>Trolley shifting from IQC to loading area and return back empty trolley</a:t>
                      </a:r>
                      <a:endParaRPr sz="1600"/>
                    </a:p>
                  </a:txBody>
                  <a:tcPr marL="9842" marR="9842" marT="9842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1600"/>
                        <a:t>3</a:t>
                      </a:r>
                      <a:endParaRPr sz="1600"/>
                    </a:p>
                  </a:txBody>
                  <a:tcPr marL="9842" marR="9842" marT="9842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1600"/>
                        <a:t>3</a:t>
                      </a:r>
                      <a:endParaRPr sz="1600"/>
                    </a:p>
                  </a:txBody>
                  <a:tcPr marL="9842" marR="9842" marT="9842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98145">
                <a:tc>
                  <a:txBody>
                    <a:bodyPr/>
                    <a:p>
                      <a:pPr algn="ctr" fontAlgn="ctr"/>
                      <a:r>
                        <a:rPr lang="en-US" sz="1600"/>
                        <a:t>6.</a:t>
                      </a:r>
                      <a:endParaRPr lang="en-US" sz="1600"/>
                    </a:p>
                  </a:txBody>
                  <a:tcPr marL="9842" marR="9842" marT="9842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1600"/>
                        <a:t>Dispatch </a:t>
                      </a:r>
                      <a:endParaRPr sz="1600"/>
                    </a:p>
                  </a:txBody>
                  <a:tcPr marL="9842" marR="9842" marT="9842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1600"/>
                        <a:t>Dispatch monitoring</a:t>
                      </a:r>
                      <a:endParaRPr sz="1600"/>
                    </a:p>
                  </a:txBody>
                  <a:tcPr marL="9842" marR="9842" marT="9842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1600"/>
                        <a:t>1</a:t>
                      </a:r>
                      <a:endParaRPr sz="1600"/>
                    </a:p>
                  </a:txBody>
                  <a:tcPr marL="9842" marR="9842" marT="9842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1600"/>
                        <a:t>1</a:t>
                      </a:r>
                      <a:endParaRPr sz="1600"/>
                    </a:p>
                  </a:txBody>
                  <a:tcPr marL="9842" marR="9842" marT="9842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53060">
                <a:tc>
                  <a:txBody>
                    <a:bodyPr/>
                    <a:p>
                      <a:pPr algn="ctr" fontAlgn="ctr">
                        <a:buNone/>
                      </a:pPr>
                      <a:endParaRPr lang="en-US" sz="1600"/>
                    </a:p>
                  </a:txBody>
                  <a:tcPr marL="9842" marR="9842" marT="9842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endParaRPr lang="en-US" sz="1600"/>
                    </a:p>
                  </a:txBody>
                  <a:tcPr marL="9842" marR="9842" marT="9842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600"/>
                        <a:t>Total</a:t>
                      </a:r>
                      <a:endParaRPr lang="en-US" sz="1600"/>
                    </a:p>
                  </a:txBody>
                  <a:tcPr marL="9842" marR="9842" marT="9842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600"/>
                        <a:t>33</a:t>
                      </a:r>
                      <a:endParaRPr lang="en-US" sz="1600"/>
                    </a:p>
                  </a:txBody>
                  <a:tcPr marL="9842" marR="9842" marT="9842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600"/>
                        <a:t>27</a:t>
                      </a:r>
                      <a:endParaRPr lang="en-US" sz="1600"/>
                    </a:p>
                  </a:txBody>
                  <a:tcPr marL="9842" marR="9842" marT="9842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rgbClr val="9CEE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Process Streamlining &amp; Time Optimization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742E19B-BBB1-2246-AAA4-0D48B8609D3A}" type="slidenum">
              <a:rPr lang="en-US" smtClean="0"/>
            </a:fld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403225" y="1090295"/>
            <a:ext cx="11432540" cy="5203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000" b="1"/>
              <a:t>Time Comparison (Per Part):</a:t>
            </a:r>
            <a:endParaRPr lang="en-US" altLang="en-US" sz="2000" b="1"/>
          </a:p>
          <a:p>
            <a:endParaRPr lang="en-US" alt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graphicFrame>
        <p:nvGraphicFramePr>
          <p:cNvPr id="6" name="Table 5"/>
          <p:cNvGraphicFramePr/>
          <p:nvPr>
            <p:custDataLst>
              <p:tags r:id="rId1"/>
            </p:custDataLst>
          </p:nvPr>
        </p:nvGraphicFramePr>
        <p:xfrm>
          <a:off x="993140" y="1577340"/>
          <a:ext cx="9585960" cy="3467735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440305"/>
                <a:gridCol w="2352675"/>
                <a:gridCol w="2396490"/>
                <a:gridCol w="2396490"/>
              </a:tblGrid>
              <a:tr h="274320">
                <a:tc>
                  <a:txBody>
                    <a:bodyPr/>
                    <a:p>
                      <a:pPr algn="ctr"/>
                      <a:r>
                        <a:rPr sz="1800"/>
                        <a:t>Stage</a:t>
                      </a:r>
                      <a:endParaRPr sz="1800"/>
                    </a:p>
                  </a:txBody>
                  <a:tcPr marL="0" marR="0" marT="0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/>
                        <a:t>Current Time (sec)</a:t>
                      </a:r>
                      <a:endParaRPr sz="18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/>
                        <a:t>Proposed Time (sec)</a:t>
                      </a:r>
                      <a:endParaRPr sz="18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/>
                        <a:t>Remarks</a:t>
                      </a:r>
                      <a:endParaRPr sz="18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64490">
                <a:tc>
                  <a:txBody>
                    <a:bodyPr/>
                    <a:p>
                      <a:pPr algn="ctr"/>
                      <a:r>
                        <a:rPr sz="1800"/>
                        <a:t>Inspection</a:t>
                      </a:r>
                      <a:endParaRPr sz="1800"/>
                    </a:p>
                  </a:txBody>
                  <a:tcPr marL="0" marR="0" marT="0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/>
                        <a:t>39</a:t>
                      </a:r>
                      <a:endParaRPr sz="18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/>
                        <a:t>39</a:t>
                      </a:r>
                      <a:endParaRPr sz="18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/>
                        <a:t>No change; part check remains same</a:t>
                      </a:r>
                      <a:endParaRPr sz="18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54965">
                <a:tc>
                  <a:txBody>
                    <a:bodyPr/>
                    <a:p>
                      <a:pPr algn="ctr"/>
                      <a:r>
                        <a:rPr sz="1800"/>
                        <a:t>Unloading &amp; Transportation</a:t>
                      </a:r>
                      <a:endParaRPr sz="1800"/>
                    </a:p>
                  </a:txBody>
                  <a:tcPr marL="0" marR="0" marT="0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/>
                        <a:t>50</a:t>
                      </a:r>
                      <a:endParaRPr sz="18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/>
                        <a:t>❌ Eliminated</a:t>
                      </a:r>
                      <a:endParaRPr sz="18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/>
                        <a:t>Manual handling removed; now inline flow</a:t>
                      </a:r>
                      <a:endParaRPr sz="18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99085">
                <a:tc>
                  <a:txBody>
                    <a:bodyPr/>
                    <a:p>
                      <a:pPr algn="ctr"/>
                      <a:r>
                        <a:rPr sz="1800"/>
                        <a:t>Sanding</a:t>
                      </a:r>
                      <a:endParaRPr sz="1800"/>
                    </a:p>
                  </a:txBody>
                  <a:tcPr marL="0" marR="0" marT="0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/>
                        <a:t>33</a:t>
                      </a:r>
                      <a:endParaRPr sz="18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/>
                        <a:t>33</a:t>
                      </a:r>
                      <a:endParaRPr sz="18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/>
                        <a:t>Integrated into main process</a:t>
                      </a:r>
                      <a:endParaRPr sz="18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83845">
                <a:tc>
                  <a:txBody>
                    <a:bodyPr/>
                    <a:p>
                      <a:pPr algn="ctr"/>
                      <a:r>
                        <a:rPr sz="1800"/>
                        <a:t>Polishing</a:t>
                      </a:r>
                      <a:endParaRPr sz="1800"/>
                    </a:p>
                  </a:txBody>
                  <a:tcPr marL="0" marR="0" marT="0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/>
                        <a:t>59</a:t>
                      </a:r>
                      <a:endParaRPr sz="18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/>
                        <a:t>59</a:t>
                      </a:r>
                      <a:endParaRPr sz="18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/>
                        <a:t>Integrated into main process</a:t>
                      </a:r>
                      <a:endParaRPr sz="18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7980">
                <a:tc>
                  <a:txBody>
                    <a:bodyPr/>
                    <a:p>
                      <a:pPr algn="ctr"/>
                      <a:r>
                        <a:rPr sz="1800"/>
                        <a:t>Final Storage (Finished Goods)</a:t>
                      </a:r>
                      <a:endParaRPr sz="1800"/>
                    </a:p>
                  </a:txBody>
                  <a:tcPr marL="0" marR="0" marT="0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/>
                        <a:t>60</a:t>
                      </a:r>
                      <a:endParaRPr sz="18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/>
                        <a:t>60</a:t>
                      </a:r>
                      <a:endParaRPr sz="18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/>
                        <a:t>No change</a:t>
                      </a:r>
                      <a:endParaRPr sz="18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50215">
                <a:tc>
                  <a:txBody>
                    <a:bodyPr/>
                    <a:p>
                      <a:pPr algn="ctr"/>
                      <a:r>
                        <a:rPr sz="1800"/>
                        <a:t> Total Time</a:t>
                      </a:r>
                      <a:endParaRPr sz="1800"/>
                    </a:p>
                  </a:txBody>
                  <a:tcPr marL="0" marR="0" marT="0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/>
                        <a:t>241 sec</a:t>
                      </a:r>
                      <a:endParaRPr sz="18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sz="1800"/>
                        <a:t>191 sec</a:t>
                      </a:r>
                      <a:endParaRPr sz="18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rgbClr val="9CEE33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sz="1800"/>
                        <a:t>Time saved: 50 sec/part</a:t>
                      </a:r>
                      <a:endParaRPr sz="18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</a:tr>
            </a:tbl>
          </a:graphicData>
        </a:graphic>
      </p:graphicFrame>
      <p:sp>
        <p:nvSpPr>
          <p:cNvPr id="3" name="Text Box 2"/>
          <p:cNvSpPr txBox="1"/>
          <p:nvPr/>
        </p:nvSpPr>
        <p:spPr>
          <a:xfrm>
            <a:off x="3442970" y="5228590"/>
            <a:ext cx="6609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742950" lvl="1" indent="-285750">
              <a:buFont typeface="Wingdings" panose="05000000000000000000" charset="0"/>
              <a:buChar char="§"/>
            </a:pPr>
            <a:r>
              <a:rPr lang="en-US" altLang="en-US" i="1"/>
              <a:t>Total Time Saved:</a:t>
            </a:r>
            <a:r>
              <a:rPr lang="en-US" altLang="en-US" b="1" i="1"/>
              <a:t> 50 seconds</a:t>
            </a:r>
            <a:r>
              <a:rPr lang="en-US" altLang="en-US" i="1"/>
              <a:t> per part</a:t>
            </a:r>
            <a:endParaRPr lang="en-US" altLang="en-US" i="1"/>
          </a:p>
          <a:p>
            <a:pPr marL="742950" lvl="1" indent="-285750">
              <a:buFont typeface="Wingdings" panose="05000000000000000000" charset="0"/>
              <a:buChar char="§"/>
            </a:pPr>
            <a:r>
              <a:rPr lang="en-US" altLang="en-US" i="1"/>
              <a:t>~</a:t>
            </a:r>
            <a:r>
              <a:rPr lang="en-US" altLang="en-US" b="1" i="1"/>
              <a:t>21% reduction</a:t>
            </a:r>
            <a:r>
              <a:rPr lang="en-US" altLang="en-US" i="1"/>
              <a:t> in processing time per part</a:t>
            </a:r>
            <a:endParaRPr lang="en-US" altLang="en-US" i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625" y="74930"/>
            <a:ext cx="10529570" cy="951865"/>
          </a:xfrm>
        </p:spPr>
        <p:txBody>
          <a:bodyPr>
            <a:normAutofit fontScale="90000"/>
          </a:bodyPr>
          <a:p>
            <a:r>
              <a:rPr lang="en-US" altLang="en-US"/>
              <a:t> Improvements Achieved Through Process Optimization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>
              <a:buFont typeface="Wingdings" panose="05000000000000000000" charset="0"/>
              <a:buChar char="§"/>
            </a:pPr>
            <a:r>
              <a:rPr lang="en-US" altLang="en-US" b="1">
                <a:latin typeface="Calibri" panose="020F0502020204030204" charset="0"/>
                <a:cs typeface="Calibri" panose="020F0502020204030204" charset="0"/>
              </a:rPr>
              <a:t>Significant Lead Time Reduction:</a:t>
            </a:r>
            <a:endParaRPr lang="en-US" altLang="en-US" b="1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Manual transportation post-inspection was eliminated, directly reducing non-value-added time and</a:t>
            </a:r>
            <a:r>
              <a:rPr lang="en-US" altLang="en-US" sz="1600" b="1">
                <a:latin typeface="Calibri" panose="020F0502020204030204" charset="0"/>
                <a:cs typeface="Calibri" panose="020F0502020204030204" charset="0"/>
              </a:rPr>
              <a:t> lowering lead time per part by ~21%.</a:t>
            </a:r>
            <a:endParaRPr lang="en-US" altLang="en-US" sz="1600" b="1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§"/>
            </a:pPr>
            <a:r>
              <a:rPr lang="en-US" altLang="en-US" b="1">
                <a:latin typeface="Calibri" panose="020F0502020204030204" charset="0"/>
                <a:cs typeface="Calibri" panose="020F0502020204030204" charset="0"/>
              </a:rPr>
              <a:t> Improved Material Flow Index (MFI):</a:t>
            </a:r>
            <a:endParaRPr lang="en-US" altLang="en-US" b="1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Consolidated operations (e.g., sanding and polishing) into a </a:t>
            </a:r>
            <a:r>
              <a:rPr lang="en-US" altLang="en-US" sz="1600" b="1">
                <a:latin typeface="Calibri" panose="020F0502020204030204" charset="0"/>
                <a:cs typeface="Calibri" panose="020F0502020204030204" charset="0"/>
              </a:rPr>
              <a:t>single flow line</a:t>
            </a:r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, reducing inter-process handling and increasing MFI efficiency.</a:t>
            </a: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en-US" b="1">
                <a:latin typeface="Calibri" panose="020F0502020204030204" charset="0"/>
                <a:cs typeface="Calibri" panose="020F0502020204030204" charset="0"/>
              </a:rPr>
              <a:t>Eliminated Substation Dependency:</a:t>
            </a:r>
            <a:endParaRPr lang="en-US" altLang="en-US" b="1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The need for a separate inspection/sanding station was removed, streamlining process flow and </a:t>
            </a:r>
            <a:r>
              <a:rPr lang="en-US" altLang="en-US" sz="1600" b="1">
                <a:latin typeface="Calibri" panose="020F0502020204030204" charset="0"/>
                <a:cs typeface="Calibri" panose="020F0502020204030204" charset="0"/>
              </a:rPr>
              <a:t>reducing layout complexity</a:t>
            </a:r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.</a:t>
            </a: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§"/>
            </a:pPr>
            <a:r>
              <a:rPr lang="en-US" altLang="en-US" b="1">
                <a:latin typeface="Calibri" panose="020F0502020204030204" charset="0"/>
                <a:cs typeface="Calibri" panose="020F0502020204030204" charset="0"/>
              </a:rPr>
              <a:t>Process Kaizen Implemented:</a:t>
            </a:r>
            <a:endParaRPr lang="en-US" altLang="en-US" b="1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Continuous improvement (Kaizen) led to better line balancing, ergonomic load distribution, and cycle time reduction.</a:t>
            </a: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en-US" b="1">
                <a:latin typeface="Calibri" panose="020F0502020204030204" charset="0"/>
                <a:cs typeface="Calibri" panose="020F0502020204030204" charset="0"/>
              </a:rPr>
              <a:t>Reduced Work-In-Progress (WIP):</a:t>
            </a:r>
            <a:endParaRPr lang="en-US" altLang="en-US" b="1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Inline operations and better part tracking minimized buffer stock, </a:t>
            </a:r>
            <a:r>
              <a:rPr lang="en-US" altLang="en-US" sz="1600" b="1">
                <a:latin typeface="Calibri" panose="020F0502020204030204" charset="0"/>
                <a:cs typeface="Calibri" panose="020F0502020204030204" charset="0"/>
              </a:rPr>
              <a:t>lowering WIP inventory and floor space usage.</a:t>
            </a:r>
            <a:endParaRPr lang="en-US" altLang="en-US" sz="16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742E19B-BBB1-2246-AAA4-0D48B8609D3A}" type="slidenum">
              <a:rPr lang="en-US" smtClean="0"/>
            </a:fld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89865" y="6447155"/>
            <a:ext cx="107562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600">
                <a:solidFill>
                  <a:schemeClr val="bg1"/>
                </a:solidFill>
              </a:rPr>
              <a:t>Process changes were guided by lean principles — reducing waste, improving flow, and enhancing throughput efficiency.”</a:t>
            </a:r>
            <a:endParaRPr lang="en-US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5400">
                <a:latin typeface="Calibri" panose="020F0502020204030204" charset="0"/>
                <a:cs typeface="Calibri" panose="020F0502020204030204" charset="0"/>
              </a:rPr>
              <a:t>Information Flow - Paint Shop</a:t>
            </a:r>
            <a:endParaRPr lang="en-US" sz="5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742E19B-BBB1-2246-AAA4-0D48B8609D3A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Current Information Flow &amp; Challenges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34120" y="6406515"/>
            <a:ext cx="2743200" cy="365125"/>
          </a:xfrm>
        </p:spPr>
        <p:txBody>
          <a:bodyPr/>
          <a:p>
            <a:fld id="{2742E19B-BBB1-2246-AAA4-0D48B8609D3A}" type="slidenum">
              <a:rPr lang="en-US" smtClean="0"/>
            </a:fld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548640" y="1125220"/>
            <a:ext cx="1736725" cy="494665"/>
          </a:xfrm>
          <a:prstGeom prst="rect">
            <a:avLst/>
          </a:prstGeom>
          <a:noFill/>
          <a:ln w="1905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SALES TEAM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548640" y="2023745"/>
            <a:ext cx="1736725" cy="400685"/>
          </a:xfrm>
          <a:prstGeom prst="rect">
            <a:avLst/>
          </a:prstGeom>
          <a:noFill/>
          <a:ln w="1905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PPC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528320" y="2844800"/>
            <a:ext cx="1731010" cy="1112520"/>
          </a:xfrm>
          <a:prstGeom prst="rect">
            <a:avLst/>
          </a:prstGeom>
          <a:noFill/>
          <a:ln w="1905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chemeClr val="tx1"/>
                </a:solidFill>
              </a:rPr>
              <a:t>→ Vendors  </a:t>
            </a:r>
            <a:endParaRPr lang="en-US" altLang="en-US">
              <a:solidFill>
                <a:schemeClr val="tx1"/>
              </a:solidFill>
            </a:endParaRPr>
          </a:p>
          <a:p>
            <a:pPr algn="ctr"/>
            <a:r>
              <a:rPr lang="en-US" altLang="en-US">
                <a:solidFill>
                  <a:schemeClr val="tx1"/>
                </a:solidFill>
              </a:rPr>
              <a:t>→ Paint Shop  </a:t>
            </a:r>
            <a:endParaRPr lang="en-US" altLang="en-US">
              <a:solidFill>
                <a:schemeClr val="tx1"/>
              </a:solidFill>
            </a:endParaRPr>
          </a:p>
          <a:p>
            <a:pPr algn="ctr"/>
            <a:r>
              <a:rPr lang="en-US" altLang="en-US">
                <a:solidFill>
                  <a:schemeClr val="tx1"/>
                </a:solidFill>
              </a:rPr>
              <a:t>→ Vehicle Assembly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548640" y="4309110"/>
            <a:ext cx="1736090" cy="774700"/>
          </a:xfrm>
          <a:prstGeom prst="rect">
            <a:avLst/>
          </a:prstGeom>
          <a:noFill/>
          <a:ln w="1905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chemeClr val="tx1"/>
                </a:solidFill>
              </a:rPr>
              <a:t>Daily Plan Finalized by PPC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087370" y="1125220"/>
            <a:ext cx="8839200" cy="5110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400" b="1"/>
              <a:t>Challenges in Current Flow</a:t>
            </a:r>
            <a:endParaRPr lang="en-US" altLang="en-US" sz="2400" b="1"/>
          </a:p>
          <a:p>
            <a:endParaRPr lang="en-US" alt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Rectangles 2"/>
          <p:cNvSpPr/>
          <p:nvPr/>
        </p:nvSpPr>
        <p:spPr>
          <a:xfrm>
            <a:off x="536575" y="5435600"/>
            <a:ext cx="1723390" cy="922020"/>
          </a:xfrm>
          <a:prstGeom prst="rect">
            <a:avLst/>
          </a:prstGeom>
          <a:noFill/>
          <a:ln w="1905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548640" y="5435600"/>
            <a:ext cx="17106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Information shared via WhatsApp/Calls</a:t>
            </a:r>
            <a:endParaRPr lang="en-US" altLang="en-US"/>
          </a:p>
          <a:p>
            <a:pPr algn="ctr"/>
            <a:endParaRPr lang="en-US" altLang="en-US"/>
          </a:p>
        </p:txBody>
      </p:sp>
      <p:sp>
        <p:nvSpPr>
          <p:cNvPr id="12" name="Down Arrow 11"/>
          <p:cNvSpPr/>
          <p:nvPr/>
        </p:nvSpPr>
        <p:spPr>
          <a:xfrm>
            <a:off x="1300480" y="1637665"/>
            <a:ext cx="249555" cy="38735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1300480" y="2440940"/>
            <a:ext cx="249555" cy="38735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1300480" y="3938270"/>
            <a:ext cx="249555" cy="38735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1300480" y="5048885"/>
            <a:ext cx="249555" cy="38735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6" name="Table 5"/>
          <p:cNvGraphicFramePr/>
          <p:nvPr>
            <p:custDataLst>
              <p:tags r:id="rId1"/>
            </p:custDataLst>
          </p:nvPr>
        </p:nvGraphicFramePr>
        <p:xfrm>
          <a:off x="3190875" y="1769745"/>
          <a:ext cx="8552180" cy="27432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717040"/>
                <a:gridCol w="6835140"/>
              </a:tblGrid>
              <a:tr h="304800">
                <a:tc>
                  <a:txBody>
                    <a:bodyPr/>
                    <a:p>
                      <a:pPr algn="ctr"/>
                      <a:r>
                        <a:rPr sz="2000"/>
                        <a:t>Stage</a:t>
                      </a:r>
                      <a:endParaRPr sz="2000"/>
                    </a:p>
                  </a:txBody>
                  <a:tcPr marL="0" marR="0" marT="0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2000"/>
                        <a:t>Problem</a:t>
                      </a:r>
                      <a:endParaRPr sz="20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p>
                      <a:pPr algn="ctr"/>
                      <a:r>
                        <a:rPr sz="2000"/>
                        <a:t>PPC</a:t>
                      </a:r>
                      <a:endParaRPr sz="2000"/>
                    </a:p>
                  </a:txBody>
                  <a:tcPr marL="0" marR="0" marT="0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2000"/>
                        <a:t>Plan delays → low opening balance</a:t>
                      </a:r>
                      <a:endParaRPr sz="20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p>
                      <a:pPr algn="ctr"/>
                      <a:r>
                        <a:rPr sz="2000"/>
                        <a:t>Vendors</a:t>
                      </a:r>
                      <a:endParaRPr sz="2000"/>
                    </a:p>
                  </a:txBody>
                  <a:tcPr marL="0" marR="0" marT="0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2000"/>
                        <a:t>No confirmation loop → material shortages</a:t>
                      </a:r>
                      <a:endParaRPr sz="20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609600">
                <a:tc>
                  <a:txBody>
                    <a:bodyPr/>
                    <a:p>
                      <a:pPr algn="ctr"/>
                      <a:r>
                        <a:rPr sz="2000"/>
                        <a:t>Paint Shop</a:t>
                      </a:r>
                      <a:endParaRPr sz="2000"/>
                    </a:p>
                  </a:txBody>
                  <a:tcPr marL="0" marR="0" marT="0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2000"/>
                        <a:t>Over-inventory due to delays → parts stored on ground → increased damage</a:t>
                      </a:r>
                      <a:endParaRPr sz="20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609600">
                <a:tc>
                  <a:txBody>
                    <a:bodyPr/>
                    <a:p>
                      <a:pPr algn="ctr"/>
                      <a:r>
                        <a:rPr sz="2000"/>
                        <a:t>WhatsApp/Manual Msgs</a:t>
                      </a:r>
                      <a:r>
                        <a:rPr lang="en-US" sz="2000"/>
                        <a:t>/ Calls</a:t>
                      </a:r>
                      <a:endParaRPr lang="en-US" sz="2000"/>
                    </a:p>
                  </a:txBody>
                  <a:tcPr marL="0" marR="0" marT="0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2000"/>
                        <a:t>Plan tracking is unclear → different teams may follow outdated schedules</a:t>
                      </a:r>
                      <a:endParaRPr sz="20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609600">
                <a:tc>
                  <a:txBody>
                    <a:bodyPr/>
                    <a:p>
                      <a:pPr algn="ctr"/>
                      <a:r>
                        <a:rPr sz="2000"/>
                        <a:t>Paint Process</a:t>
                      </a:r>
                      <a:endParaRPr sz="2000"/>
                    </a:p>
                  </a:txBody>
                  <a:tcPr marL="0" marR="0" marT="0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2000"/>
                        <a:t>No buffer; takes 4 hrs/part → last-minute plan changes cause production loss</a:t>
                      </a:r>
                      <a:endParaRPr sz="20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</a:tr>
            </a:tbl>
          </a:graphicData>
        </a:graphic>
      </p:graphicFrame>
      <p:sp>
        <p:nvSpPr>
          <p:cNvPr id="18" name="Text Box 17"/>
          <p:cNvSpPr txBox="1"/>
          <p:nvPr/>
        </p:nvSpPr>
        <p:spPr>
          <a:xfrm>
            <a:off x="174625" y="6403340"/>
            <a:ext cx="7936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Digitization bridges gaps in communication, planning, and visibility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3190875" y="5412105"/>
            <a:ext cx="77768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/>
              <a:t>Every gap in information flow — from planning to execution — contributes to</a:t>
            </a:r>
            <a:r>
              <a:rPr lang="en-US" altLang="en-US" sz="2000" b="1"/>
              <a:t> delays</a:t>
            </a:r>
            <a:r>
              <a:rPr lang="en-US" altLang="en-US" sz="2000"/>
              <a:t>, </a:t>
            </a:r>
            <a:r>
              <a:rPr lang="en-US" altLang="en-US" sz="2000" b="1"/>
              <a:t>shortages</a:t>
            </a:r>
            <a:r>
              <a:rPr lang="en-US" altLang="en-US" sz="2000"/>
              <a:t>, and </a:t>
            </a:r>
            <a:r>
              <a:rPr lang="en-US" altLang="en-US" sz="2000" b="1"/>
              <a:t>production loss</a:t>
            </a:r>
            <a:r>
              <a:rPr lang="en-US" altLang="en-US" sz="2000"/>
              <a:t>.</a:t>
            </a:r>
            <a:endParaRPr lang="en-US" altLang="en-US" sz="2000"/>
          </a:p>
        </p:txBody>
      </p:sp>
      <p:sp>
        <p:nvSpPr>
          <p:cNvPr id="26" name="Text Box 25"/>
          <p:cNvSpPr txBox="1"/>
          <p:nvPr/>
        </p:nvSpPr>
        <p:spPr>
          <a:xfrm>
            <a:off x="3190875" y="4732020"/>
            <a:ext cx="3633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 b="1"/>
              <a:t>Overall Impact:</a:t>
            </a:r>
            <a:endParaRPr lang="en-US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MATERIAL FLOW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B35EE5-9DAD-49E5-A7DF-03194E1E6D60}" type="slidenum">
              <a:rPr lang="en-IN" smtClean="0"/>
            </a:fld>
            <a:endParaRPr lang="en-IN"/>
          </a:p>
        </p:txBody>
      </p:sp>
      <p:sp>
        <p:nvSpPr>
          <p:cNvPr id="505" name="TextBox 504"/>
          <p:cNvSpPr txBox="1"/>
          <p:nvPr/>
        </p:nvSpPr>
        <p:spPr>
          <a:xfrm>
            <a:off x="1710904" y="3242693"/>
            <a:ext cx="192267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 u="sng">
                <a:solidFill>
                  <a:srgbClr val="FFAA00"/>
                </a:solidFill>
                <a:ea typeface="+mn-lt"/>
                <a:cs typeface="+mn-lt"/>
              </a:rPr>
              <a:t>Continuous incremental improvement</a:t>
            </a:r>
            <a:endParaRPr lang="en-US" b="1" u="sng">
              <a:solidFill>
                <a:srgbClr val="FFAA00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562" name="TextBox 561"/>
          <p:cNvSpPr txBox="1"/>
          <p:nvPr/>
        </p:nvSpPr>
        <p:spPr>
          <a:xfrm>
            <a:off x="555301" y="1184825"/>
            <a:ext cx="110828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r>
              <a:rPr lang="en-US">
                <a:ea typeface="+mn-lt"/>
                <a:cs typeface="+mn-lt"/>
              </a:rPr>
              <a:t>VSM is a </a:t>
            </a:r>
            <a:r>
              <a:rPr lang="en-US" b="1">
                <a:ea typeface="+mn-lt"/>
                <a:cs typeface="+mn-lt"/>
              </a:rPr>
              <a:t>Lean methodology</a:t>
            </a:r>
            <a:r>
              <a:rPr lang="en-US">
                <a:ea typeface="+mn-lt"/>
                <a:cs typeface="+mn-lt"/>
              </a:rPr>
              <a:t> for visualizing and optimizing end-to-end processes, driving </a:t>
            </a:r>
            <a:r>
              <a:rPr lang="en-US" b="1">
                <a:ea typeface="+mn-lt"/>
                <a:cs typeface="+mn-lt"/>
              </a:rPr>
              <a:t>Continuous Improvement</a:t>
            </a:r>
            <a:r>
              <a:rPr lang="en-US">
                <a:ea typeface="+mn-lt"/>
                <a:cs typeface="+mn-lt"/>
              </a:rPr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1268" name="Table 1267"/>
          <p:cNvGraphicFramePr>
            <a:graphicFrameLocks noGrp="1"/>
          </p:cNvGraphicFramePr>
          <p:nvPr/>
        </p:nvGraphicFramePr>
        <p:xfrm>
          <a:off x="5733738" y="2666567"/>
          <a:ext cx="2220735" cy="367157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220735"/>
              </a:tblGrid>
              <a:tr h="458909">
                <a:tc>
                  <a:txBody>
                    <a:bodyPr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n-US" sz="1800" u="none" strike="noStrike" noProof="0"/>
                        <a:t>Defects  </a:t>
                      </a:r>
                      <a:endParaRPr lang="en-US" sz="1800" u="none" strike="noStrike" noProof="0"/>
                    </a:p>
                  </a:txBody>
                  <a:tcPr/>
                </a:tc>
              </a:tr>
              <a:tr h="458909">
                <a:tc>
                  <a:txBody>
                    <a:bodyPr/>
                    <a:p>
                      <a:pPr lvl="0" algn="ctr">
                        <a:buNone/>
                      </a:pPr>
                      <a:r>
                        <a:rPr lang="en-US" sz="1800" u="none" strike="noStrike" noProof="0"/>
                        <a:t>Overproduction</a:t>
                      </a:r>
                      <a:endParaRPr lang="en-US" sz="1800" u="none" strike="noStrike" noProof="0"/>
                    </a:p>
                  </a:txBody>
                  <a:tcPr/>
                </a:tc>
              </a:tr>
              <a:tr h="458909">
                <a:tc>
                  <a:txBody>
                    <a:bodyPr/>
                    <a:p>
                      <a:pPr lvl="0" algn="ctr">
                        <a:buNone/>
                      </a:pPr>
                      <a:r>
                        <a:rPr lang="en-US" sz="1800" u="none" strike="noStrike" noProof="0"/>
                        <a:t>Waiting</a:t>
                      </a:r>
                      <a:endParaRPr lang="en-US" sz="1800" u="none" strike="noStrike" noProof="0"/>
                    </a:p>
                  </a:txBody>
                  <a:tcPr/>
                </a:tc>
              </a:tr>
              <a:tr h="458909">
                <a:tc>
                  <a:txBody>
                    <a:bodyPr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800" u="none" strike="noStrike" noProof="0"/>
                        <a:t>Non-utilized Talent</a:t>
                      </a:r>
                      <a:endParaRPr lang="en-US" sz="1800" u="none" strike="noStrike" noProof="0"/>
                    </a:p>
                  </a:txBody>
                  <a:tcPr/>
                </a:tc>
              </a:tr>
              <a:tr h="458909">
                <a:tc>
                  <a:txBody>
                    <a:bodyPr/>
                    <a:p>
                      <a:pPr lvl="0" algn="ctr">
                        <a:buNone/>
                      </a:pPr>
                      <a:r>
                        <a:rPr lang="en-US" sz="1800" u="none" strike="noStrike" noProof="0"/>
                        <a:t>Transportation</a:t>
                      </a:r>
                      <a:endParaRPr lang="en-US" sz="1800" u="none" strike="noStrike" noProof="0"/>
                    </a:p>
                  </a:txBody>
                  <a:tcPr/>
                </a:tc>
              </a:tr>
              <a:tr h="458909">
                <a:tc>
                  <a:txBody>
                    <a:bodyPr/>
                    <a:p>
                      <a:pPr lvl="0" algn="ctr">
                        <a:buNone/>
                      </a:pPr>
                      <a:r>
                        <a:rPr lang="en-US" sz="1800" u="none" strike="noStrike" noProof="0"/>
                        <a:t>Inventory</a:t>
                      </a:r>
                      <a:endParaRPr lang="en-US" sz="1800" u="none" strike="noStrike" noProof="0"/>
                    </a:p>
                  </a:txBody>
                  <a:tcPr/>
                </a:tc>
              </a:tr>
              <a:tr h="458909">
                <a:tc>
                  <a:txBody>
                    <a:bodyPr/>
                    <a:p>
                      <a:pPr lvl="0" algn="ctr">
                        <a:buNone/>
                      </a:pPr>
                      <a:r>
                        <a:rPr lang="en-US" sz="1800" u="none" strike="noStrike" noProof="0"/>
                        <a:t>Excess Processing</a:t>
                      </a:r>
                      <a:endParaRPr lang="en-US" sz="1800" u="none" strike="noStrike" noProof="0"/>
                    </a:p>
                  </a:txBody>
                  <a:tcPr/>
                </a:tc>
              </a:tr>
              <a:tr h="458909">
                <a:tc>
                  <a:txBody>
                    <a:bodyPr/>
                    <a:p>
                      <a:pPr lvl="0" algn="ctr">
                        <a:buNone/>
                      </a:pPr>
                      <a:r>
                        <a:rPr lang="en-US" sz="1800"/>
                        <a:t>Motion</a:t>
                      </a:r>
                      <a:endParaRPr lang="en-US" sz="18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726982" y="1712702"/>
            <a:ext cx="2380050" cy="677108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sz="2000">
                <a:ea typeface="+mn-lt"/>
                <a:cs typeface="+mn-lt"/>
              </a:rPr>
              <a:t>Current State-&gt;</a:t>
            </a:r>
            <a:r>
              <a:rPr lang="en-US">
                <a:ea typeface="+mn-lt"/>
                <a:cs typeface="+mn-lt"/>
              </a:rPr>
              <a:t> Where is the </a:t>
            </a:r>
            <a:r>
              <a:rPr lang="en-US" b="1">
                <a:ea typeface="+mn-lt"/>
                <a:cs typeface="+mn-lt"/>
              </a:rPr>
              <a:t>waste?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8599757" y="1714500"/>
            <a:ext cx="31750" cy="461153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75366" y="1712103"/>
            <a:ext cx="3043806" cy="954107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sz="2000">
                <a:ea typeface="Calibri" panose="020F0502020204030204"/>
                <a:cs typeface="Calibri" panose="020F0502020204030204"/>
              </a:rPr>
              <a:t>Future state -&gt;</a:t>
            </a:r>
            <a:endParaRPr lang="en-US" sz="2000"/>
          </a:p>
          <a:p>
            <a:pPr algn="ctr"/>
            <a:r>
              <a:rPr lang="en-US">
                <a:ea typeface="+mn-lt"/>
                <a:cs typeface="+mn-lt"/>
              </a:rPr>
              <a:t>How do we </a:t>
            </a:r>
            <a:r>
              <a:rPr lang="en-US" b="1">
                <a:ea typeface="+mn-lt"/>
                <a:cs typeface="+mn-lt"/>
              </a:rPr>
              <a:t>maximize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b="1">
                <a:ea typeface="+mn-lt"/>
                <a:cs typeface="+mn-lt"/>
              </a:rPr>
              <a:t>customer value efficiently</a:t>
            </a:r>
            <a:r>
              <a:rPr lang="en-US">
                <a:ea typeface="+mn-lt"/>
                <a:cs typeface="+mn-lt"/>
              </a:rPr>
              <a:t>?</a:t>
            </a:r>
            <a:endParaRPr lang="en-US">
              <a:ea typeface="+mn-lt"/>
              <a:cs typeface="+mn-lt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9358511" y="2979622"/>
          <a:ext cx="2278864" cy="3205514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278864"/>
              </a:tblGrid>
              <a:tr h="434392">
                <a:tc>
                  <a:txBody>
                    <a:bodyPr/>
                    <a:p>
                      <a:pPr lvl="0" algn="ctr">
                        <a:buNone/>
                      </a:pPr>
                      <a:r>
                        <a:rPr lang="en-US" sz="1800" b="0" u="none" strike="noStrike" noProof="0">
                          <a:solidFill>
                            <a:srgbClr val="0D0D0D"/>
                          </a:solidFill>
                        </a:rPr>
                        <a:t>Needs</a:t>
                      </a:r>
                      <a:endParaRPr lang="en-US" sz="1800" b="0">
                        <a:solidFill>
                          <a:srgbClr val="0D0D0D"/>
                        </a:solidFill>
                      </a:endParaRPr>
                    </a:p>
                  </a:txBody>
                  <a:tcPr/>
                </a:tc>
              </a:tr>
              <a:tr h="434392">
                <a:tc>
                  <a:txBody>
                    <a:bodyPr/>
                    <a:p>
                      <a:pPr lvl="0" algn="ctr">
                        <a:buNone/>
                      </a:pPr>
                      <a:r>
                        <a:rPr lang="en-US" sz="1800" b="0" u="none" strike="noStrike" noProof="0">
                          <a:solidFill>
                            <a:srgbClr val="0D0D0D"/>
                          </a:solidFill>
                        </a:rPr>
                        <a:t>Feedback</a:t>
                      </a:r>
                      <a:endParaRPr lang="en-US" sz="1800" b="0">
                        <a:solidFill>
                          <a:srgbClr val="0D0D0D"/>
                        </a:solidFill>
                      </a:endParaRPr>
                    </a:p>
                  </a:txBody>
                  <a:tcPr/>
                </a:tc>
              </a:tr>
              <a:tr h="434392">
                <a:tc>
                  <a:txBody>
                    <a:bodyPr/>
                    <a:p>
                      <a:pPr lvl="0" algn="ctr">
                        <a:buNone/>
                      </a:pPr>
                      <a:r>
                        <a:rPr lang="en-US" sz="1800" b="0" u="none" strike="noStrike" noProof="0">
                          <a:solidFill>
                            <a:srgbClr val="0D0D0D"/>
                          </a:solidFill>
                        </a:rPr>
                        <a:t>Value</a:t>
                      </a:r>
                      <a:endParaRPr lang="en-US" sz="1800" b="0">
                        <a:solidFill>
                          <a:srgbClr val="0D0D0D"/>
                        </a:solidFill>
                      </a:endParaRPr>
                    </a:p>
                  </a:txBody>
                  <a:tcPr/>
                </a:tc>
              </a:tr>
              <a:tr h="434392">
                <a:tc>
                  <a:txBody>
                    <a:bodyPr/>
                    <a:p>
                      <a:pPr lvl="0" algn="ctr">
                        <a:buNone/>
                      </a:pPr>
                      <a:r>
                        <a:rPr lang="en-US" sz="1800" b="0" u="none" strike="noStrike" noProof="0">
                          <a:solidFill>
                            <a:srgbClr val="0D0D0D"/>
                          </a:solidFill>
                        </a:rPr>
                        <a:t>Flow</a:t>
                      </a:r>
                      <a:endParaRPr lang="en-US" sz="1800" b="0">
                        <a:solidFill>
                          <a:srgbClr val="0D0D0D"/>
                        </a:solidFill>
                      </a:endParaRPr>
                    </a:p>
                  </a:txBody>
                  <a:tcPr/>
                </a:tc>
              </a:tr>
              <a:tr h="434392">
                <a:tc>
                  <a:txBody>
                    <a:bodyPr/>
                    <a:p>
                      <a:pPr lvl="0" algn="ctr">
                        <a:buNone/>
                      </a:pPr>
                      <a:r>
                        <a:rPr lang="en-US" sz="1800" b="0" u="none" strike="noStrike" noProof="0">
                          <a:solidFill>
                            <a:srgbClr val="0D0D0D"/>
                          </a:solidFill>
                        </a:rPr>
                        <a:t>Control</a:t>
                      </a:r>
                      <a:endParaRPr lang="en-US" sz="1800" b="0">
                        <a:solidFill>
                          <a:srgbClr val="0D0D0D"/>
                        </a:solidFill>
                      </a:endParaRPr>
                    </a:p>
                  </a:txBody>
                  <a:tcPr/>
                </a:tc>
              </a:tr>
              <a:tr h="434392">
                <a:tc>
                  <a:txBody>
                    <a:bodyPr/>
                    <a:p>
                      <a:pPr lvl="0" algn="ctr">
                        <a:buNone/>
                      </a:pPr>
                      <a:r>
                        <a:rPr lang="en-US" sz="1800" b="0" u="none" strike="noStrike" noProof="0">
                          <a:solidFill>
                            <a:srgbClr val="0D0D0D"/>
                          </a:solidFill>
                        </a:rPr>
                        <a:t>Prioritization </a:t>
                      </a:r>
                      <a:endParaRPr lang="en-US" sz="1800" b="0">
                        <a:solidFill>
                          <a:srgbClr val="0D0D0D"/>
                        </a:solidFill>
                      </a:endParaRPr>
                    </a:p>
                  </a:txBody>
                  <a:tcPr/>
                </a:tc>
              </a:tr>
              <a:tr h="599162">
                <a:tc>
                  <a:txBody>
                    <a:bodyPr/>
                    <a:p>
                      <a:pPr lvl="0" algn="ctr">
                        <a:buNone/>
                      </a:pPr>
                      <a:r>
                        <a:rPr lang="en-US" sz="1800" b="0" u="none" strike="noStrike" noProof="0">
                          <a:solidFill>
                            <a:srgbClr val="0D0D0D"/>
                          </a:solidFill>
                        </a:rPr>
                        <a:t>Balance</a:t>
                      </a:r>
                      <a:endParaRPr lang="en-US" sz="1800" b="0" u="none" strike="noStrike" noProof="0">
                        <a:solidFill>
                          <a:srgbClr val="0D0D0D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1" name="Straight Arrow Connector 30"/>
          <p:cNvCxnSpPr/>
          <p:nvPr/>
        </p:nvCxnSpPr>
        <p:spPr>
          <a:xfrm>
            <a:off x="5322473" y="1699488"/>
            <a:ext cx="22860" cy="464756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Diagram 11"/>
          <p:cNvGraphicFramePr/>
          <p:nvPr/>
        </p:nvGraphicFramePr>
        <p:xfrm>
          <a:off x="257523" y="1930879"/>
          <a:ext cx="4830793" cy="3815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" y="74930"/>
            <a:ext cx="11085195" cy="951865"/>
          </a:xfrm>
        </p:spPr>
        <p:txBody>
          <a:bodyPr>
            <a:normAutofit fontScale="90000"/>
          </a:bodyPr>
          <a:p>
            <a:r>
              <a:rPr lang="en-US" altLang="en-US"/>
              <a:t>Addressing Key Operational Challenges with PartTracker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742E19B-BBB1-2246-AAA4-0D48B8609D3A}" type="slidenum">
              <a:rPr lang="en-US" smtClean="0"/>
            </a:fld>
            <a:endParaRPr lang="en-US"/>
          </a:p>
        </p:txBody>
      </p:sp>
      <p:graphicFrame>
        <p:nvGraphicFramePr>
          <p:cNvPr id="6" name="Table 5"/>
          <p:cNvGraphicFramePr/>
          <p:nvPr>
            <p:custDataLst>
              <p:tags r:id="rId1"/>
            </p:custDataLst>
          </p:nvPr>
        </p:nvGraphicFramePr>
        <p:xfrm>
          <a:off x="590550" y="1301115"/>
          <a:ext cx="11010900" cy="471932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5505450"/>
                <a:gridCol w="5505450"/>
              </a:tblGrid>
              <a:tr h="373380">
                <a:tc>
                  <a:txBody>
                    <a:bodyPr/>
                    <a:p>
                      <a:pPr algn="ctr"/>
                      <a:r>
                        <a:rPr sz="1800"/>
                        <a:t>Challenges in Existing System</a:t>
                      </a:r>
                      <a:endParaRPr sz="1800"/>
                    </a:p>
                  </a:txBody>
                  <a:tcPr marL="0" marR="0" marT="0" marB="0" anchor="ctr" anchorCtr="0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/>
                        <a:t>How PartTracker App Solves It</a:t>
                      </a:r>
                      <a:endParaRPr sz="1800"/>
                    </a:p>
                  </a:txBody>
                  <a:tcPr marL="0" marR="0" marT="0" marB="0"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621030">
                <a:tc>
                  <a:txBody>
                    <a:bodyPr/>
                    <a:p>
                      <a:pPr algn="ctr"/>
                      <a:r>
                        <a:rPr sz="1800"/>
                        <a:t>Manual plan circulation through WhatsApp or calls</a:t>
                      </a:r>
                      <a:endParaRPr sz="1800"/>
                    </a:p>
                  </a:txBody>
                  <a:tcPr marL="0" marR="0" marT="0" marB="0" anchor="ctr" anchorCtr="0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/>
                        <a:t>Digital production plans shared instantly through the app</a:t>
                      </a:r>
                      <a:endParaRPr sz="1800"/>
                    </a:p>
                  </a:txBody>
                  <a:tcPr marL="0" marR="0" marT="0" marB="0"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09880">
                <a:tc>
                  <a:txBody>
                    <a:bodyPr/>
                    <a:p>
                      <a:pPr algn="ctr"/>
                      <a:r>
                        <a:rPr sz="1800"/>
                        <a:t>No real-time visibility of part status</a:t>
                      </a:r>
                      <a:endParaRPr sz="1800"/>
                    </a:p>
                  </a:txBody>
                  <a:tcPr marL="0" marR="0" marT="0" marB="0" anchor="ctr" anchorCtr="0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/>
                        <a:t>Live scanning updates for every part and trolley</a:t>
                      </a:r>
                      <a:endParaRPr sz="1800"/>
                    </a:p>
                  </a:txBody>
                  <a:tcPr marL="0" marR="0" marT="0" marB="0"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10515">
                <a:tc>
                  <a:txBody>
                    <a:bodyPr/>
                    <a:p>
                      <a:pPr algn="ctr"/>
                      <a:r>
                        <a:rPr sz="1800"/>
                        <a:t>Material shortages due to lack of confirmation</a:t>
                      </a:r>
                      <a:endParaRPr sz="1800"/>
                    </a:p>
                  </a:txBody>
                  <a:tcPr marL="0" marR="0" marT="0" marB="0" anchor="ctr" anchorCtr="0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/>
                        <a:t>Real-time part availability shown in the dashboard</a:t>
                      </a:r>
                      <a:endParaRPr sz="1800"/>
                    </a:p>
                  </a:txBody>
                  <a:tcPr marL="0" marR="0" marT="0" marB="0"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621030">
                <a:tc>
                  <a:txBody>
                    <a:bodyPr/>
                    <a:p>
                      <a:pPr algn="ctr"/>
                      <a:r>
                        <a:rPr sz="1800"/>
                        <a:t>Over-inventory and space issues in the paint shop</a:t>
                      </a:r>
                      <a:endParaRPr sz="1800"/>
                    </a:p>
                  </a:txBody>
                  <a:tcPr marL="0" marR="0" marT="0" marB="0" anchor="ctr" anchorCtr="0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/>
                        <a:t>Better tracking reduces excess stock and prevents floor storage</a:t>
                      </a:r>
                      <a:endParaRPr sz="1800"/>
                    </a:p>
                  </a:txBody>
                  <a:tcPr marL="0" marR="0" marT="0" marB="0"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621030">
                <a:tc>
                  <a:txBody>
                    <a:bodyPr/>
                    <a:p>
                      <a:pPr algn="ctr"/>
                      <a:r>
                        <a:rPr sz="1800"/>
                        <a:t>No traceability of part movement across departments</a:t>
                      </a:r>
                      <a:endParaRPr sz="1800"/>
                    </a:p>
                  </a:txBody>
                  <a:tcPr marL="0" marR="0" marT="0" marB="0" anchor="ctr" anchorCtr="0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/>
                        <a:t>Complete scan history with time, part, and trolley details</a:t>
                      </a:r>
                      <a:endParaRPr sz="1800"/>
                    </a:p>
                  </a:txBody>
                  <a:tcPr marL="0" marR="0" marT="0" marB="0"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621030">
                <a:tc>
                  <a:txBody>
                    <a:bodyPr/>
                    <a:p>
                      <a:pPr algn="ctr"/>
                      <a:r>
                        <a:rPr sz="1800"/>
                        <a:t>Confusion about which plan is currently being followed</a:t>
                      </a:r>
                      <a:endParaRPr sz="1800"/>
                    </a:p>
                  </a:txBody>
                  <a:tcPr marL="0" marR="0" marT="0" marB="0" anchor="ctr" anchorCtr="0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/>
                        <a:t>Central dashboard displays active shift plans and progress in real-time</a:t>
                      </a:r>
                      <a:endParaRPr sz="1800"/>
                    </a:p>
                  </a:txBody>
                  <a:tcPr marL="0" marR="0" marT="0" marB="0"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620395">
                <a:tc>
                  <a:txBody>
                    <a:bodyPr/>
                    <a:p>
                      <a:pPr algn="ctr"/>
                      <a:r>
                        <a:rPr sz="1800"/>
                        <a:t>No centralized data for auditing or verification</a:t>
                      </a:r>
                      <a:endParaRPr sz="1800"/>
                    </a:p>
                  </a:txBody>
                  <a:tcPr marL="0" marR="0" marT="0" marB="0" anchor="ctr" anchorCtr="0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/>
                        <a:t>All plans and scans are stored securely in a centralized cloud database</a:t>
                      </a:r>
                      <a:endParaRPr sz="1800"/>
                    </a:p>
                  </a:txBody>
                  <a:tcPr marL="0" marR="0" marT="0" marB="0"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621030">
                <a:tc>
                  <a:txBody>
                    <a:bodyPr/>
                    <a:p>
                      <a:pPr algn="ctr"/>
                      <a:r>
                        <a:rPr sz="1800"/>
                        <a:t>Production loss due to delayed communication or shortages</a:t>
                      </a:r>
                      <a:endParaRPr sz="1800"/>
                    </a:p>
                  </a:txBody>
                  <a:tcPr marL="0" marR="0" marT="0" marB="0" anchor="ctr" anchorCtr="0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/>
                        <a:t>Early alerts and real-time tracking allow quick corrective actions</a:t>
                      </a:r>
                      <a:endParaRPr sz="1800"/>
                    </a:p>
                  </a:txBody>
                  <a:tcPr marL="0" marR="0" marT="0" marB="0"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</a:tr>
            </a:tbl>
          </a:graphicData>
        </a:graphic>
      </p:graphicFrame>
      <p:sp>
        <p:nvSpPr>
          <p:cNvPr id="7" name="Text Box 6"/>
          <p:cNvSpPr txBox="1"/>
          <p:nvPr/>
        </p:nvSpPr>
        <p:spPr>
          <a:xfrm>
            <a:off x="111125" y="6448425"/>
            <a:ext cx="10295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PartTracker has reduced losses, improved traceability, and enabled efficient shift planning.</a:t>
            </a: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Experience the App: Download PartTracker</a:t>
            </a:r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B35EE5-9DAD-49E5-A7DF-03194E1E6D60}" type="slidenum">
              <a:rPr lang="en-IN" smtClean="0"/>
            </a:fld>
            <a:endParaRPr lang="en-IN"/>
          </a:p>
        </p:txBody>
      </p:sp>
      <p:pic>
        <p:nvPicPr>
          <p:cNvPr id="5" name="Picture 4" descr="frame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7870" y="1263650"/>
            <a:ext cx="5377815" cy="49174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096000" y="3910330"/>
            <a:ext cx="2198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>
                <a:solidFill>
                  <a:schemeClr val="bg1"/>
                </a:solidFill>
              </a:rPr>
              <a:t>SCAN ME</a:t>
            </a: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7" name="Picture 6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20" y="4162425"/>
            <a:ext cx="2590800" cy="169862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  <a:softEdge rad="31750"/>
          </a:effectLst>
        </p:spPr>
      </p:pic>
      <p:sp>
        <p:nvSpPr>
          <p:cNvPr id="8" name="Text Box 7"/>
          <p:cNvSpPr txBox="1"/>
          <p:nvPr/>
        </p:nvSpPr>
        <p:spPr>
          <a:xfrm>
            <a:off x="509270" y="1157605"/>
            <a:ext cx="5418455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Website link</a:t>
            </a:r>
            <a:r>
              <a:rPr lang="en-US" b="1"/>
              <a:t>: </a:t>
            </a:r>
            <a:r>
              <a:rPr lang="en-US" altLang="en-US">
                <a:hlinkClick r:id="rId3" action="ppaction://hlinkfile"/>
              </a:rPr>
              <a:t>https://chucklechic.github.io/parttracker-download/</a:t>
            </a:r>
            <a:endParaRPr lang="en-US" altLang="en-US">
              <a:hlinkClick r:id="rId3" action="ppaction://hlinkfile"/>
            </a:endParaRPr>
          </a:p>
          <a:p>
            <a:endParaRPr lang="en-US" altLang="en-US"/>
          </a:p>
          <a:p>
            <a:r>
              <a:rPr lang="en-US" altLang="en-US" sz="2000" b="1"/>
              <a:t>Drive link: </a:t>
            </a:r>
            <a:r>
              <a:rPr lang="en-US" altLang="en-US">
                <a:hlinkClick r:id="rId4" action="ppaction://hlinkfile">
                  <a:extLst>
                    <a:ext uri="{DAF060AB-1E55-43B9-8AAB-6FB025537F2F}">
                      <wpsdc:hlinkClr xmlns:wpsdc="http://www.wps.cn/officeDocument/2017/drawingmlCustomData" val="002060"/>
                      <wpsdc:folHlinkClr xmlns:wpsdc="http://www.wps.cn/officeDocument/2017/drawingmlCustomData" val="954F72"/>
                      <wpsdc:hlinkUnderline xmlns:wpsdc="http://www.wps.cn/officeDocument/2017/drawingmlCustomData" val="1"/>
                    </a:ext>
                  </a:extLst>
                </a:hlinkClick>
              </a:rPr>
              <a:t>https://drive.google.com/file/d/1cRO7eG6BtA13z3-UBfRH0gzTECD1mW7B/view?usp=sharing</a:t>
            </a:r>
            <a:endParaRPr lang="en-US" altLang="en-US">
              <a:hlinkClick r:id="rId4" action="ppaction://hlinkfile">
                <a:extLst>
                  <a:ext uri="{DAF060AB-1E55-43B9-8AAB-6FB025537F2F}">
                    <wpsdc:hlinkClr xmlns:wpsdc="http://www.wps.cn/officeDocument/2017/drawingmlCustomData" val="002060"/>
                    <wpsdc:folHlinkClr xmlns:wpsdc="http://www.wps.cn/officeDocument/2017/drawingmlCustomData" val="954F72"/>
                    <wpsdc:hlinkUnderline xmlns:wpsdc="http://www.wps.cn/officeDocument/2017/drawingmlCustomData" val="1"/>
                  </a:ext>
                </a:extLst>
              </a:hlinkClick>
            </a:endParaRPr>
          </a:p>
          <a:p>
            <a:endParaRPr lang="en-US" altLang="en-US"/>
          </a:p>
          <a:p>
            <a:r>
              <a:rPr lang="en-US" altLang="en-US" sz="2000" b="1"/>
              <a:t>QR code:</a:t>
            </a:r>
            <a:r>
              <a:rPr lang="en-US" altLang="en-US"/>
              <a:t> </a:t>
            </a:r>
            <a:endParaRPr lang="en-US" altLang="en-US"/>
          </a:p>
          <a:p>
            <a:r>
              <a:rPr lang="en-US" altLang="en-US"/>
              <a:t>Scan this QR to instantly download the app!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1656715" y="5890895"/>
            <a:ext cx="2104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i="1"/>
              <a:t>Live. Track. Optimize.</a:t>
            </a:r>
            <a:endParaRPr lang="en-US" altLang="en-US"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Technology Stack &amp; Architecture</a:t>
            </a:r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en-US" altLang="en-IN"/>
              <a:t>4</a:t>
            </a:r>
            <a:endParaRPr lang="en-US" alt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t="3885" b="5903"/>
          <a:stretch>
            <a:fillRect/>
          </a:stretch>
        </p:blipFill>
        <p:spPr>
          <a:xfrm>
            <a:off x="9676765" y="1322705"/>
            <a:ext cx="2270760" cy="432625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74625" y="1263650"/>
          <a:ext cx="9284970" cy="4149725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094990"/>
                <a:gridCol w="3094990"/>
                <a:gridCol w="309499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dirty="0"/>
                        <a:t>Component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dirty="0"/>
                        <a:t>Technology Used</a:t>
                      </a:r>
                      <a:endParaRPr lang="en-US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dirty="0"/>
                        <a:t>Purpose</a:t>
                      </a:r>
                      <a:endParaRPr lang="en-US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7169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dirty="0"/>
                        <a:t>Frontend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dirty="0"/>
                        <a:t>Kotlin (Android)</a:t>
                      </a:r>
                      <a:endParaRPr lang="en-US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Modern, concise, and reliable app development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7175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dirty="0"/>
                        <a:t>UI Layout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dirty="0"/>
                        <a:t>XML + Layout Editor</a:t>
                      </a:r>
                      <a:endParaRPr lang="en-US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Responsive interface design via drag-and-drop and XML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7175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dirty="0"/>
                        <a:t>Local Storage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dirty="0"/>
                        <a:t>Room Database</a:t>
                      </a:r>
                      <a:endParaRPr lang="en-US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Lightweight database for offline and real-time data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7175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dirty="0"/>
                        <a:t>Architecture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dirty="0"/>
                        <a:t>MVVM</a:t>
                      </a:r>
                      <a:endParaRPr lang="en-US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dirty="0"/>
                        <a:t>Structured separation of UI, data, and logic layers</a:t>
                      </a:r>
                      <a:endParaRPr lang="en-US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9144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dirty="0"/>
                        <a:t>Firebase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Shared Realtime Database</a:t>
                      </a:r>
                      <a:endParaRPr lang="en-US" altLang="en-US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To ensure live data synchronization across multiple devices and users</a:t>
                      </a:r>
                      <a:endParaRPr lang="en-US" altLang="en-US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</a:tr>
            </a:tbl>
          </a:graphicData>
        </a:graphic>
      </p:graphicFrame>
      <p:pic>
        <p:nvPicPr>
          <p:cNvPr id="7" name="Picture 6" descr="Kotlin Logo PNG vector in SVG, PDF, AI, CDR format"/>
          <p:cNvPicPr>
            <a:picLocks noChangeAspect="1"/>
          </p:cNvPicPr>
          <p:nvPr/>
        </p:nvPicPr>
        <p:blipFill>
          <a:blip r:embed="rId3"/>
          <a:srcRect t="16598" b="17631"/>
          <a:stretch>
            <a:fillRect/>
          </a:stretch>
        </p:blipFill>
        <p:spPr>
          <a:xfrm>
            <a:off x="337820" y="5648960"/>
            <a:ext cx="1611630" cy="768985"/>
          </a:xfrm>
          <a:prstGeom prst="rect">
            <a:avLst/>
          </a:prstGeom>
        </p:spPr>
      </p:pic>
      <p:pic>
        <p:nvPicPr>
          <p:cNvPr id="8" name="Picture 7" descr="Xml File Vector Icon 21034562 Vector Art at Vecteez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150" y="5549265"/>
            <a:ext cx="1146810" cy="827405"/>
          </a:xfrm>
          <a:prstGeom prst="rect">
            <a:avLst/>
          </a:prstGeom>
        </p:spPr>
      </p:pic>
      <p:pic>
        <p:nvPicPr>
          <p:cNvPr id="9" name="Picture 8" descr="Save Data on Android Using Room Database and Data Store— Beginners ..."/>
          <p:cNvPicPr>
            <a:picLocks noChangeAspect="1"/>
          </p:cNvPicPr>
          <p:nvPr/>
        </p:nvPicPr>
        <p:blipFill>
          <a:blip r:embed="rId5"/>
          <a:srcRect l="27230" t="23827" r="25106" b="5283"/>
          <a:stretch>
            <a:fillRect/>
          </a:stretch>
        </p:blipFill>
        <p:spPr>
          <a:xfrm>
            <a:off x="4215765" y="5541645"/>
            <a:ext cx="887730" cy="835025"/>
          </a:xfrm>
          <a:prstGeom prst="rect">
            <a:avLst/>
          </a:prstGeom>
        </p:spPr>
      </p:pic>
      <p:pic>
        <p:nvPicPr>
          <p:cNvPr id="10" name="Picture 9" descr="MVVM Design Pattern with Flutter. Hello everyone, today I will tell you ..."/>
          <p:cNvPicPr>
            <a:picLocks noChangeAspect="1"/>
          </p:cNvPicPr>
          <p:nvPr/>
        </p:nvPicPr>
        <p:blipFill>
          <a:blip r:embed="rId6"/>
          <a:srcRect t="19608" b="16993"/>
          <a:stretch>
            <a:fillRect/>
          </a:stretch>
        </p:blipFill>
        <p:spPr>
          <a:xfrm>
            <a:off x="5553075" y="5636895"/>
            <a:ext cx="1548130" cy="615950"/>
          </a:xfrm>
          <a:prstGeom prst="rect">
            <a:avLst/>
          </a:prstGeom>
        </p:spPr>
      </p:pic>
      <p:pic>
        <p:nvPicPr>
          <p:cNvPr id="11" name="Picture 10" descr="Figma logo | Figma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110" y="5541645"/>
            <a:ext cx="1665605" cy="8350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0320" y="5636895"/>
            <a:ext cx="2139315" cy="6159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8575" y="6476365"/>
            <a:ext cx="1162050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600">
                <a:solidFill>
                  <a:schemeClr val="bg1"/>
                </a:solidFill>
              </a:rPr>
              <a:t>These technologies together ensure speed, reliability, and a smooth user experience across real-time production environments.</a:t>
            </a:r>
            <a:endParaRPr lang="en-US" altLang="en-US" sz="1600">
              <a:solidFill>
                <a:schemeClr val="bg1"/>
              </a:solidFill>
            </a:endParaRPr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QR Code Generation in PartTracker</a:t>
            </a:r>
            <a:endParaRPr lang="en-US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43180" y="1259840"/>
            <a:ext cx="3840480" cy="4892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b="1"/>
              <a:t>What happens here:</a:t>
            </a:r>
            <a:endParaRPr lang="en-US" altLang="en-US" b="1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/>
              <a:t>A QR code is generated based on the entered part, trolley, and quantity details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/>
              <a:t>The generated QR is pasted permanently on trolleys along with the monthly PM check sheet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/>
              <a:t>Handles the case of common trolleys for multiple parts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/>
              <a:t>Avoids duplicate QR codes by generating one QR per trolley, not per part</a:t>
            </a:r>
            <a:r>
              <a:rPr lang="en-US"/>
              <a:t> 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rcRect l="7157" t="2641" r="5695" b="2924"/>
          <a:stretch>
            <a:fillRect/>
          </a:stretch>
        </p:blipFill>
        <p:spPr>
          <a:xfrm>
            <a:off x="9596755" y="1179195"/>
            <a:ext cx="2350135" cy="32950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rcRect l="1340" t="2486" r="6186" b="1578"/>
          <a:stretch>
            <a:fillRect/>
          </a:stretch>
        </p:blipFill>
        <p:spPr>
          <a:xfrm>
            <a:off x="6972300" y="1179195"/>
            <a:ext cx="2486660" cy="33394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460" y="4803140"/>
            <a:ext cx="3526155" cy="132969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t="3825" b="9054"/>
          <a:stretch>
            <a:fillRect/>
          </a:stretch>
        </p:blipFill>
        <p:spPr>
          <a:xfrm>
            <a:off x="4163695" y="1237615"/>
            <a:ext cx="2529205" cy="465264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881620" y="6111240"/>
            <a:ext cx="34975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 i="1"/>
              <a:t>// Kotlin snippet that powers QR logic</a:t>
            </a:r>
            <a:endParaRPr lang="en-US" altLang="en-US" sz="1400" i="1"/>
          </a:p>
        </p:txBody>
      </p:sp>
      <p:sp>
        <p:nvSpPr>
          <p:cNvPr id="6" name="Text Box 5"/>
          <p:cNvSpPr txBox="1"/>
          <p:nvPr/>
        </p:nvSpPr>
        <p:spPr>
          <a:xfrm>
            <a:off x="5001895" y="5815330"/>
            <a:ext cx="17614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i="1"/>
              <a:t>Step 1</a:t>
            </a:r>
            <a:endParaRPr lang="en-US" sz="1600" i="1"/>
          </a:p>
        </p:txBody>
      </p:sp>
      <p:sp>
        <p:nvSpPr>
          <p:cNvPr id="7" name="Text Box 6"/>
          <p:cNvSpPr txBox="1"/>
          <p:nvPr/>
        </p:nvSpPr>
        <p:spPr>
          <a:xfrm>
            <a:off x="8908415" y="4502150"/>
            <a:ext cx="19126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i="1"/>
              <a:t>Step 2</a:t>
            </a:r>
            <a:endParaRPr lang="en-US" sz="1600" i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Scanning of QR Code</a:t>
            </a:r>
            <a:r>
              <a:rPr lang="en-US" altLang="en-US">
                <a:sym typeface="+mn-ea"/>
              </a:rPr>
              <a:t> in PartTracker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B35EE5-9DAD-49E5-A7DF-03194E1E6D60}" type="slidenum">
              <a:rPr lang="en-IN" smtClean="0"/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t="5157" b="7125"/>
          <a:stretch>
            <a:fillRect/>
          </a:stretch>
        </p:blipFill>
        <p:spPr>
          <a:xfrm>
            <a:off x="5042535" y="2332990"/>
            <a:ext cx="2108200" cy="3904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t="4891" b="6204"/>
          <a:stretch>
            <a:fillRect/>
          </a:stretch>
        </p:blipFill>
        <p:spPr>
          <a:xfrm>
            <a:off x="2649855" y="2321560"/>
            <a:ext cx="2085340" cy="39160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t="3948" b="6778"/>
          <a:stretch>
            <a:fillRect/>
          </a:stretch>
        </p:blipFill>
        <p:spPr>
          <a:xfrm>
            <a:off x="9929495" y="2332355"/>
            <a:ext cx="2070735" cy="3905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rcRect t="5251" b="7226"/>
          <a:stretch>
            <a:fillRect/>
          </a:stretch>
        </p:blipFill>
        <p:spPr>
          <a:xfrm>
            <a:off x="7489825" y="2332990"/>
            <a:ext cx="2100580" cy="3884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rcRect t="4086" b="8748"/>
          <a:stretch>
            <a:fillRect/>
          </a:stretch>
        </p:blipFill>
        <p:spPr>
          <a:xfrm>
            <a:off x="254000" y="2321560"/>
            <a:ext cx="2127885" cy="39166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ight Arrow 9"/>
          <p:cNvSpPr/>
          <p:nvPr/>
        </p:nvSpPr>
        <p:spPr>
          <a:xfrm>
            <a:off x="2294255" y="4137660"/>
            <a:ext cx="366395" cy="271145"/>
          </a:xfrm>
          <a:prstGeom prst="rightArrow">
            <a:avLst/>
          </a:prstGeom>
          <a:solidFill>
            <a:srgbClr val="0989C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752340" y="4137660"/>
            <a:ext cx="366395" cy="271145"/>
          </a:xfrm>
          <a:prstGeom prst="rightArrow">
            <a:avLst/>
          </a:prstGeom>
          <a:solidFill>
            <a:srgbClr val="0989C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7149465" y="4137660"/>
            <a:ext cx="366395" cy="271145"/>
          </a:xfrm>
          <a:prstGeom prst="rightArrow">
            <a:avLst/>
          </a:prstGeom>
          <a:solidFill>
            <a:srgbClr val="0989C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9592945" y="4137660"/>
            <a:ext cx="366395" cy="271145"/>
          </a:xfrm>
          <a:prstGeom prst="rightArrow">
            <a:avLst/>
          </a:prstGeom>
          <a:solidFill>
            <a:srgbClr val="0989C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345440" y="1041400"/>
            <a:ext cx="2036445" cy="12915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en-US" b="1"/>
              <a:t>1. </a:t>
            </a:r>
            <a:r>
              <a:rPr lang="en-US" altLang="en-US" b="1"/>
              <a:t>Select Scan Location</a:t>
            </a:r>
            <a:endParaRPr lang="en-US" altLang="en-US" b="1"/>
          </a:p>
          <a:p>
            <a:pPr algn="l"/>
            <a:r>
              <a:rPr lang="en-US" altLang="en-US" sz="1400"/>
              <a:t>Choose where the QR code is being scanned — Paintshop or CTL</a:t>
            </a:r>
            <a:endParaRPr lang="en-US" altLang="en-US" sz="1400"/>
          </a:p>
        </p:txBody>
      </p:sp>
      <p:sp>
        <p:nvSpPr>
          <p:cNvPr id="15" name="Text Box 14"/>
          <p:cNvSpPr txBox="1"/>
          <p:nvPr/>
        </p:nvSpPr>
        <p:spPr>
          <a:xfrm>
            <a:off x="2689860" y="1027430"/>
            <a:ext cx="214820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/>
              <a:t>2. Enter Actual Quantity</a:t>
            </a:r>
            <a:endParaRPr lang="en-US" altLang="en-US" b="1"/>
          </a:p>
          <a:p>
            <a:r>
              <a:rPr lang="en-US" altLang="en-US" sz="1400"/>
              <a:t>Input the number of parts actually present in the trolley</a:t>
            </a:r>
            <a:endParaRPr lang="en-US" altLang="en-US" sz="1400"/>
          </a:p>
        </p:txBody>
      </p:sp>
      <p:sp>
        <p:nvSpPr>
          <p:cNvPr id="16" name="Text Box 15"/>
          <p:cNvSpPr txBox="1"/>
          <p:nvPr/>
        </p:nvSpPr>
        <p:spPr>
          <a:xfrm>
            <a:off x="5146040" y="1041400"/>
            <a:ext cx="206121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/>
              <a:t>3. Choose Part</a:t>
            </a:r>
            <a:endParaRPr lang="en-US" altLang="en-US" b="1"/>
          </a:p>
          <a:p>
            <a:r>
              <a:rPr lang="en-US" altLang="en-US" b="1"/>
              <a:t> Color</a:t>
            </a:r>
            <a:endParaRPr lang="en-US" altLang="en-US" b="1"/>
          </a:p>
          <a:p>
            <a:r>
              <a:rPr lang="en-US" altLang="en-US" sz="1400"/>
              <a:t> </a:t>
            </a:r>
            <a:r>
              <a:rPr lang="en-US" altLang="en-US" sz="1400"/>
              <a:t>Select the color of the part as per production requirement</a:t>
            </a:r>
            <a:endParaRPr lang="en-US" altLang="en-US" sz="1400"/>
          </a:p>
        </p:txBody>
      </p:sp>
      <p:sp>
        <p:nvSpPr>
          <p:cNvPr id="17" name="Text Box 16"/>
          <p:cNvSpPr txBox="1"/>
          <p:nvPr/>
        </p:nvSpPr>
        <p:spPr>
          <a:xfrm>
            <a:off x="7331710" y="1056005"/>
            <a:ext cx="23234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/>
              <a:t>4. Choose Model for Selected Color</a:t>
            </a:r>
            <a:endParaRPr lang="en-US" altLang="en-US" b="1"/>
          </a:p>
          <a:p>
            <a:r>
              <a:rPr lang="en-US" altLang="en-US" sz="1400"/>
              <a:t>Select the model name linked to that part and color</a:t>
            </a:r>
            <a:endParaRPr lang="en-US" altLang="en-US" sz="1400"/>
          </a:p>
        </p:txBody>
      </p:sp>
      <p:sp>
        <p:nvSpPr>
          <p:cNvPr id="18" name="Text Box 17"/>
          <p:cNvSpPr txBox="1"/>
          <p:nvPr/>
        </p:nvSpPr>
        <p:spPr>
          <a:xfrm>
            <a:off x="9872980" y="1056005"/>
            <a:ext cx="234823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/>
              <a:t>5. Select Specific Part (Common Trolley)</a:t>
            </a:r>
            <a:endParaRPr lang="en-US" altLang="en-US" b="1"/>
          </a:p>
          <a:p>
            <a:r>
              <a:rPr lang="en-US" altLang="en-US"/>
              <a:t> </a:t>
            </a:r>
            <a:r>
              <a:rPr lang="en-US" altLang="en-US" sz="1400"/>
              <a:t>Pick the exact part if the trolley contains multiple parts</a:t>
            </a:r>
            <a:endParaRPr lang="en-US" altLang="en-US" sz="1400"/>
          </a:p>
        </p:txBody>
      </p:sp>
      <p:sp>
        <p:nvSpPr>
          <p:cNvPr id="19" name="Text Box 18"/>
          <p:cNvSpPr txBox="1"/>
          <p:nvPr/>
        </p:nvSpPr>
        <p:spPr>
          <a:xfrm>
            <a:off x="345440" y="6448425"/>
            <a:ext cx="11664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This scanning process ensures correct part mapping, model validation, and accurate quantity tracking in real time.</a:t>
            </a: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Production Planning in PartTracker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B35EE5-9DAD-49E5-A7DF-03194E1E6D60}" type="slidenum">
              <a:rPr lang="en-IN" smtClean="0"/>
            </a:fld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024495" y="1243330"/>
            <a:ext cx="3708400" cy="4371340"/>
            <a:chOff x="9571" y="2475"/>
            <a:chExt cx="5565" cy="6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rcRect t="3818" b="6177"/>
            <a:stretch>
              <a:fillRect/>
            </a:stretch>
          </p:blipFill>
          <p:spPr>
            <a:xfrm>
              <a:off x="9571" y="2475"/>
              <a:ext cx="3473" cy="660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rcRect t="3779" b="6166"/>
            <a:stretch>
              <a:fillRect/>
            </a:stretch>
          </p:blipFill>
          <p:spPr>
            <a:xfrm>
              <a:off x="11664" y="2475"/>
              <a:ext cx="3472" cy="6601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t="4455" b="6534"/>
          <a:stretch>
            <a:fillRect/>
          </a:stretch>
        </p:blipFill>
        <p:spPr>
          <a:xfrm>
            <a:off x="5057140" y="1243330"/>
            <a:ext cx="2325370" cy="4371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 Box 4"/>
          <p:cNvSpPr txBox="1"/>
          <p:nvPr/>
        </p:nvSpPr>
        <p:spPr>
          <a:xfrm>
            <a:off x="5768340" y="5615305"/>
            <a:ext cx="797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i="1"/>
              <a:t>Step 1</a:t>
            </a:r>
            <a:endParaRPr lang="en-US" i="1"/>
          </a:p>
        </p:txBody>
      </p:sp>
      <p:sp>
        <p:nvSpPr>
          <p:cNvPr id="9" name="Text Box 8"/>
          <p:cNvSpPr txBox="1"/>
          <p:nvPr/>
        </p:nvSpPr>
        <p:spPr>
          <a:xfrm>
            <a:off x="9418955" y="5615305"/>
            <a:ext cx="797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i="1"/>
              <a:t>Step 2</a:t>
            </a:r>
            <a:endParaRPr lang="en-US" i="1"/>
          </a:p>
        </p:txBody>
      </p:sp>
      <p:sp>
        <p:nvSpPr>
          <p:cNvPr id="10" name="Text Box 9"/>
          <p:cNvSpPr txBox="1"/>
          <p:nvPr/>
        </p:nvSpPr>
        <p:spPr>
          <a:xfrm>
            <a:off x="222250" y="1443990"/>
            <a:ext cx="4351020" cy="46970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000"/>
              <a:t>Adding a Production Plan</a:t>
            </a:r>
            <a:endParaRPr lang="en-US" altLang="en-US" sz="2000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000"/>
              <a:t>Select Date &amp; Shift (auto-fetched but can be set manually)</a:t>
            </a:r>
            <a:endParaRPr lang="en-US" altLang="en-US" sz="2000"/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000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000"/>
              <a:t>Add Sequences with Model, Color (filtered by model), and Quantity</a:t>
            </a:r>
            <a:endParaRPr lang="en-US" altLang="en-US" sz="2000"/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000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000"/>
              <a:t>Plans are stored in the database and automatically appear when the shift begins</a:t>
            </a:r>
            <a:endParaRPr lang="en-US" altLang="en-US" sz="2000"/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000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000"/>
              <a:t>Dashboard updates in real time and shows progress using color-coded indicators</a:t>
            </a:r>
            <a:endParaRPr lang="en-US" altLang="en-US" sz="2000"/>
          </a:p>
          <a:p>
            <a:endParaRPr lang="en-US" altLang="en-US" sz="2000"/>
          </a:p>
          <a:p>
            <a:endParaRPr lang="en-US" altLang="en-US" sz="2000"/>
          </a:p>
        </p:txBody>
      </p:sp>
      <p:sp>
        <p:nvSpPr>
          <p:cNvPr id="11" name="Right Arrow 10"/>
          <p:cNvSpPr/>
          <p:nvPr/>
        </p:nvSpPr>
        <p:spPr>
          <a:xfrm>
            <a:off x="7426325" y="3165475"/>
            <a:ext cx="653415" cy="414655"/>
          </a:xfrm>
          <a:prstGeom prst="rightArrow">
            <a:avLst/>
          </a:prstGeom>
          <a:solidFill>
            <a:srgbClr val="0989C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222250" y="6414770"/>
            <a:ext cx="9403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Easily schedule daily vehicle production with just a few taps.</a:t>
            </a: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Tracking Real-Time Production with the Dashboard</a:t>
            </a:r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B35EE5-9DAD-49E5-A7DF-03194E1E6D60}" type="slidenum">
              <a:rPr lang="en-IN" smtClean="0"/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t="3543" b="6786"/>
          <a:stretch>
            <a:fillRect/>
          </a:stretch>
        </p:blipFill>
        <p:spPr>
          <a:xfrm>
            <a:off x="4174490" y="1242695"/>
            <a:ext cx="1793875" cy="3397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 Box 3"/>
          <p:cNvSpPr txBox="1"/>
          <p:nvPr/>
        </p:nvSpPr>
        <p:spPr>
          <a:xfrm>
            <a:off x="222250" y="1242695"/>
            <a:ext cx="3820795" cy="5569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en-US" sz="2000"/>
              <a:t>The Dashboard lets you:</a:t>
            </a:r>
            <a:endParaRPr lang="en-US" altLang="en-US" sz="2000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000"/>
              <a:t>Track Planned vs. Produced vs. Closing Balance (CB)</a:t>
            </a:r>
            <a:endParaRPr lang="en-US" altLang="en-US" sz="2000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000"/>
              <a:t>View real-time progress of each sequence</a:t>
            </a:r>
            <a:endParaRPr lang="en-US" altLang="en-US" sz="2000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000"/>
              <a:t>Identify delays with color-coded alerts:</a:t>
            </a:r>
            <a:endParaRPr lang="en-US" altLang="en-US" sz="2000"/>
          </a:p>
          <a:p>
            <a:endParaRPr lang="en-US" altLang="en-US" sz="2000"/>
          </a:p>
          <a:p>
            <a:r>
              <a:rPr lang="zh-CN" altLang="en-US" sz="2000"/>
              <a:t>🔴</a:t>
            </a:r>
            <a:r>
              <a:rPr lang="en-US" altLang="en-US" sz="2000"/>
              <a:t>  Low completion</a:t>
            </a:r>
            <a:endParaRPr lang="en-US" altLang="en-US" sz="2000"/>
          </a:p>
          <a:p>
            <a:endParaRPr lang="en-US" altLang="en-US" sz="2000"/>
          </a:p>
          <a:p>
            <a:r>
              <a:rPr lang="zh-CN" altLang="en-US" sz="2000">
                <a:sym typeface="+mn-ea"/>
              </a:rPr>
              <a:t>🔴</a:t>
            </a:r>
            <a:r>
              <a:rPr lang="en-US" altLang="en-US" sz="2000">
                <a:sym typeface="+mn-ea"/>
              </a:rPr>
              <a:t> </a:t>
            </a:r>
            <a:r>
              <a:rPr lang="en-US" altLang="en-US" sz="2000"/>
              <a:t>  Moderate completion</a:t>
            </a:r>
            <a:endParaRPr lang="en-US" altLang="en-US" sz="2000"/>
          </a:p>
          <a:p>
            <a:endParaRPr lang="en-US" altLang="en-US" sz="2000"/>
          </a:p>
          <a:p>
            <a:r>
              <a:rPr lang="zh-CN" altLang="en-US" sz="2000">
                <a:solidFill>
                  <a:srgbClr val="92D050"/>
                </a:solidFill>
                <a:sym typeface="+mn-ea"/>
              </a:rPr>
              <a:t>🔴</a:t>
            </a:r>
            <a:r>
              <a:rPr lang="en-US" altLang="en-US" sz="2000">
                <a:solidFill>
                  <a:srgbClr val="92D050"/>
                </a:solidFill>
                <a:sym typeface="+mn-ea"/>
              </a:rPr>
              <a:t> </a:t>
            </a:r>
            <a:r>
              <a:rPr lang="en-US" altLang="en-US" sz="2000"/>
              <a:t>  Fully completed</a:t>
            </a:r>
            <a:endParaRPr lang="en-US" altLang="en-US" sz="2000"/>
          </a:p>
          <a:p>
            <a:endParaRPr lang="en-US" altLang="en-US" sz="2000"/>
          </a:p>
          <a:p>
            <a:r>
              <a:rPr lang="en-US" altLang="en-US" sz="2000"/>
              <a:t>Take quick corrective action during the shift</a:t>
            </a:r>
            <a:endParaRPr lang="en-US" altLang="en-US" sz="2000"/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rcRect t="3938" b="8271"/>
          <a:stretch>
            <a:fillRect/>
          </a:stretch>
        </p:blipFill>
        <p:spPr>
          <a:xfrm>
            <a:off x="9204325" y="4639945"/>
            <a:ext cx="1063625" cy="197231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267450" y="1243330"/>
            <a:ext cx="5172075" cy="3547110"/>
            <a:chOff x="9870" y="2223"/>
            <a:chExt cx="7864" cy="5084"/>
          </a:xfrm>
          <a:effectLst/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rcRect l="5432" t="43761" r="5249" b="16608"/>
            <a:stretch>
              <a:fillRect/>
            </a:stretch>
          </p:blipFill>
          <p:spPr>
            <a:xfrm>
              <a:off x="14696" y="4473"/>
              <a:ext cx="2552" cy="239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rcRect l="68679" t="44154" r="3598" b="7340"/>
            <a:stretch>
              <a:fillRect/>
            </a:stretch>
          </p:blipFill>
          <p:spPr>
            <a:xfrm>
              <a:off x="16978" y="4473"/>
              <a:ext cx="756" cy="283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rcRect t="4787" b="16543"/>
            <a:stretch>
              <a:fillRect/>
            </a:stretch>
          </p:blipFill>
          <p:spPr>
            <a:xfrm>
              <a:off x="9870" y="2223"/>
              <a:ext cx="2773" cy="460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rcRect l="8018" t="43236" r="9145" b="16746"/>
            <a:stretch>
              <a:fillRect/>
            </a:stretch>
          </p:blipFill>
          <p:spPr>
            <a:xfrm>
              <a:off x="12478" y="4473"/>
              <a:ext cx="2308" cy="2356"/>
            </a:xfrm>
            <a:prstGeom prst="rect">
              <a:avLst/>
            </a:prstGeom>
          </p:spPr>
        </p:pic>
      </p:grpSp>
      <p:cxnSp>
        <p:nvCxnSpPr>
          <p:cNvPr id="15" name="Curved Connector 14"/>
          <p:cNvCxnSpPr/>
          <p:nvPr/>
        </p:nvCxnSpPr>
        <p:spPr>
          <a:xfrm rot="10800000" flipV="1">
            <a:off x="10338435" y="4661535"/>
            <a:ext cx="986790" cy="484505"/>
          </a:xfrm>
          <a:prstGeom prst="curvedConnector3">
            <a:avLst>
              <a:gd name="adj1" fmla="val 49936"/>
            </a:avLst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6482715" y="4789805"/>
            <a:ext cx="3376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i="1"/>
              <a:t>Scrollable nested view</a:t>
            </a:r>
            <a:endParaRPr lang="en-US" i="1"/>
          </a:p>
        </p:txBody>
      </p:sp>
      <p:sp>
        <p:nvSpPr>
          <p:cNvPr id="17" name="Text Box 16"/>
          <p:cNvSpPr txBox="1"/>
          <p:nvPr/>
        </p:nvSpPr>
        <p:spPr>
          <a:xfrm>
            <a:off x="224790" y="6414770"/>
            <a:ext cx="680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One glance, and the shop floor knows where to act.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6025515" y="2254885"/>
            <a:ext cx="381000" cy="276860"/>
          </a:xfrm>
          <a:prstGeom prst="rightArrow">
            <a:avLst/>
          </a:prstGeom>
          <a:solidFill>
            <a:srgbClr val="0989C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36550" y="4352925"/>
            <a:ext cx="299720" cy="28702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6550" y="4966335"/>
            <a:ext cx="299720" cy="2870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Cumulative Part Tracking with Status Panel</a:t>
            </a:r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B35EE5-9DAD-49E5-A7DF-03194E1E6D60}" type="slidenum">
              <a:rPr lang="en-IN" smtClean="0"/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t="4291" b="6552"/>
          <a:stretch>
            <a:fillRect/>
          </a:stretch>
        </p:blipFill>
        <p:spPr>
          <a:xfrm>
            <a:off x="3865880" y="1475740"/>
            <a:ext cx="2354580" cy="44329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t="3778" b="7135"/>
          <a:stretch>
            <a:fillRect/>
          </a:stretch>
        </p:blipFill>
        <p:spPr>
          <a:xfrm>
            <a:off x="6671310" y="1430020"/>
            <a:ext cx="2363470" cy="44475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t="5192" b="8368"/>
          <a:stretch>
            <a:fillRect/>
          </a:stretch>
        </p:blipFill>
        <p:spPr>
          <a:xfrm>
            <a:off x="9485630" y="1430020"/>
            <a:ext cx="2461895" cy="4493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 Box 8"/>
          <p:cNvSpPr txBox="1"/>
          <p:nvPr/>
        </p:nvSpPr>
        <p:spPr>
          <a:xfrm>
            <a:off x="155575" y="1198245"/>
            <a:ext cx="358457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en-US" sz="2000" b="1"/>
              <a:t>Status Tracking Overview</a:t>
            </a:r>
            <a:endParaRPr lang="en-US" altLang="en-US" sz="2000" b="1"/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000"/>
              <a:t>Shows cumulative count of all scanned parts</a:t>
            </a:r>
            <a:endParaRPr lang="en-US" altLang="en-US" sz="2000"/>
          </a:p>
          <a:p>
            <a:pPr marL="342900" indent="-342900">
              <a:buFont typeface="Wingdings" panose="05000000000000000000" charset="0"/>
              <a:buChar char="§"/>
            </a:pPr>
            <a:endParaRPr lang="en-US" altLang="en-US" sz="2000"/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000"/>
              <a:t>Tracks parts dispatched, received, and used</a:t>
            </a:r>
            <a:endParaRPr lang="en-US" altLang="en-US" sz="2000"/>
          </a:p>
          <a:p>
            <a:pPr marL="342900" indent="-342900">
              <a:buFont typeface="Wingdings" panose="05000000000000000000" charset="0"/>
              <a:buChar char="§"/>
            </a:pPr>
            <a:endParaRPr lang="en-US" altLang="en-US" sz="2000"/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000"/>
              <a:t>Updates continuously regardless of part color</a:t>
            </a:r>
            <a:endParaRPr lang="en-US" altLang="en-US" sz="2000"/>
          </a:p>
          <a:p>
            <a:pPr marL="342900" indent="-342900">
              <a:buFont typeface="Wingdings" panose="05000000000000000000" charset="0"/>
              <a:buChar char="§"/>
            </a:pPr>
            <a:endParaRPr lang="en-US" altLang="en-US" sz="2000"/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000"/>
              <a:t>Maintains detailed scan log with time, trolley ID, and part info</a:t>
            </a:r>
            <a:endParaRPr lang="en-US" altLang="en-US" sz="2000"/>
          </a:p>
          <a:p>
            <a:pPr marL="342900" indent="-342900">
              <a:buFont typeface="Wingdings" panose="05000000000000000000" charset="0"/>
              <a:buChar char="§"/>
            </a:pPr>
            <a:endParaRPr lang="en-US" altLang="en-US" sz="2000"/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000"/>
              <a:t>Operators manually update used parts in assembly</a:t>
            </a:r>
            <a:endParaRPr lang="en-US" altLang="en-US" sz="2000"/>
          </a:p>
        </p:txBody>
      </p:sp>
      <p:sp>
        <p:nvSpPr>
          <p:cNvPr id="10" name="Right Arrow 9"/>
          <p:cNvSpPr/>
          <p:nvPr/>
        </p:nvSpPr>
        <p:spPr>
          <a:xfrm>
            <a:off x="6216650" y="3553460"/>
            <a:ext cx="588645" cy="381000"/>
          </a:xfrm>
          <a:prstGeom prst="rightArrow">
            <a:avLst/>
          </a:prstGeom>
          <a:solidFill>
            <a:srgbClr val="0989C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9034780" y="3605530"/>
            <a:ext cx="588645" cy="328930"/>
          </a:xfrm>
          <a:prstGeom prst="rightArrow">
            <a:avLst/>
          </a:prstGeom>
          <a:solidFill>
            <a:srgbClr val="0989C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189865" y="6463030"/>
            <a:ext cx="9958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Enables complete visibility and traceability of parts across the shop floor.</a:t>
            </a: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Full Traceability with Scan History</a:t>
            </a:r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B35EE5-9DAD-49E5-A7DF-03194E1E6D60}" type="slidenum">
              <a:rPr lang="en-IN" smtClean="0"/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t="4377" b="6438"/>
          <a:stretch>
            <a:fillRect/>
          </a:stretch>
        </p:blipFill>
        <p:spPr>
          <a:xfrm>
            <a:off x="8684895" y="1280160"/>
            <a:ext cx="2620010" cy="49320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03505" y="1267460"/>
            <a:ext cx="469328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 b="1"/>
              <a:t>Scan History</a:t>
            </a:r>
            <a:endParaRPr lang="en-US" altLang="en-US" sz="2400" b="1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000"/>
              <a:t>Stores all scanned parts with date-wise logs</a:t>
            </a:r>
            <a:endParaRPr lang="en-US" altLang="en-US" sz="2000"/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000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000"/>
              <a:t>Enables quick reference to past scanned data</a:t>
            </a:r>
            <a:endParaRPr lang="en-US" altLang="en-US" sz="2000"/>
          </a:p>
          <a:p>
            <a:pPr indent="0">
              <a:buFont typeface="Wingdings" panose="05000000000000000000" charset="0"/>
              <a:buNone/>
            </a:pPr>
            <a:endParaRPr lang="en-US" altLang="en-US" sz="2000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000"/>
              <a:t>Ensures accountability and traceability of each part</a:t>
            </a:r>
            <a:endParaRPr lang="en-US" altLang="en-US" sz="2000"/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000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000"/>
              <a:t>Helps verify part movement across departments and shifts</a:t>
            </a:r>
            <a:endParaRPr lang="en-US" altLang="en-US" sz="2000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7" name="Right Arrow 6"/>
          <p:cNvSpPr/>
          <p:nvPr/>
        </p:nvSpPr>
        <p:spPr>
          <a:xfrm>
            <a:off x="8065770" y="3567430"/>
            <a:ext cx="675640" cy="450215"/>
          </a:xfrm>
          <a:prstGeom prst="rightArrow">
            <a:avLst/>
          </a:prstGeom>
          <a:solidFill>
            <a:srgbClr val="0989C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259080" y="6428105"/>
            <a:ext cx="8434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Scan history enables audit-ready traceability across all operations.</a:t>
            </a:r>
            <a:endParaRPr lang="en-US" altLang="en-US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rcRect t="4018" b="5334"/>
          <a:stretch>
            <a:fillRect/>
          </a:stretch>
        </p:blipFill>
        <p:spPr>
          <a:xfrm>
            <a:off x="5504815" y="1276985"/>
            <a:ext cx="2560955" cy="49015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Cloud Infrastructure</a:t>
            </a:r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B35EE5-9DAD-49E5-A7DF-03194E1E6D60}" type="slidenum">
              <a:rPr lang="en-IN" smtClean="0"/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0160" y="1868170"/>
            <a:ext cx="8127365" cy="37096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 Box 5"/>
          <p:cNvSpPr txBox="1"/>
          <p:nvPr/>
        </p:nvSpPr>
        <p:spPr>
          <a:xfrm>
            <a:off x="59690" y="1254760"/>
            <a:ext cx="3325495" cy="4937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000"/>
              <a:t>Centralized cloud database for real-time data syncing</a:t>
            </a:r>
            <a:endParaRPr lang="en-US" altLang="en-US" sz="2000"/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000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000"/>
              <a:t>Stores planning, scanning, and production progress</a:t>
            </a:r>
            <a:endParaRPr lang="en-US" altLang="en-US" sz="2000"/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000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000"/>
              <a:t>Enables multi-device access with live updates</a:t>
            </a:r>
            <a:endParaRPr lang="en-US" altLang="en-US" sz="2000"/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000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000"/>
              <a:t>Auto-updates dashboard, status, and scan history</a:t>
            </a:r>
            <a:endParaRPr lang="en-US" altLang="en-US" sz="2000"/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000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000"/>
              <a:t>Collections: dashboard, plans, parts, scanned_parts, used_parts, model_production.</a:t>
            </a:r>
            <a:endParaRPr lang="en-US" altLang="en-US" sz="2000"/>
          </a:p>
          <a:p>
            <a:pPr indent="0">
              <a:buFont typeface="Wingdings" panose="05000000000000000000" charset="0"/>
              <a:buNone/>
            </a:pPr>
            <a:endParaRPr lang="en-US" altLang="en-US"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695" y="75157"/>
            <a:ext cx="9533351" cy="951977"/>
          </a:xfrm>
        </p:spPr>
        <p:txBody>
          <a:bodyPr/>
          <a:p>
            <a:r>
              <a:rPr lang="en-US" sz="3600"/>
              <a:t>Current VSM of Paintshop</a:t>
            </a:r>
            <a:endParaRPr lang="en-US" sz="36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B35EE5-9DAD-49E5-A7DF-03194E1E6D60}" type="slidenum">
              <a:rPr lang="en-IN" smtClean="0"/>
            </a:fld>
            <a:endParaRPr lang="en-IN"/>
          </a:p>
        </p:txBody>
      </p:sp>
      <p:sp>
        <p:nvSpPr>
          <p:cNvPr id="6" name="Rectangles 5"/>
          <p:cNvSpPr/>
          <p:nvPr/>
        </p:nvSpPr>
        <p:spPr>
          <a:xfrm>
            <a:off x="6518910" y="1253490"/>
            <a:ext cx="1144905" cy="2870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600">
                <a:solidFill>
                  <a:schemeClr val="tx1"/>
                </a:solidFill>
              </a:rPr>
              <a:t>PPC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4153535" y="1240155"/>
            <a:ext cx="1136650" cy="2863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Paintshop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6" idx="1"/>
            <a:endCxn id="7" idx="3"/>
          </p:cNvCxnSpPr>
          <p:nvPr/>
        </p:nvCxnSpPr>
        <p:spPr>
          <a:xfrm flipH="1" flipV="1">
            <a:off x="5290185" y="1383665"/>
            <a:ext cx="1228725" cy="133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Rectangles 8"/>
          <p:cNvSpPr/>
          <p:nvPr/>
        </p:nvSpPr>
        <p:spPr>
          <a:xfrm>
            <a:off x="4836795" y="1999615"/>
            <a:ext cx="1086485" cy="2374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Vendors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6" idx="2"/>
            <a:endCxn id="9" idx="0"/>
          </p:cNvCxnSpPr>
          <p:nvPr/>
        </p:nvCxnSpPr>
        <p:spPr>
          <a:xfrm flipH="1">
            <a:off x="5380355" y="1540510"/>
            <a:ext cx="1711325" cy="4591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53213" name="Picture 187" descr="D:\Busdev\StratWeb\WEB7\vsm3.h3.gif"/>
          <p:cNvPicPr>
            <a:picLocks noChangeAspect="1" noChangeArrowheads="1"/>
          </p:cNvPicPr>
          <p:nvPr/>
        </p:nvPicPr>
        <p:blipFill>
          <a:blip r:embed="rId1" r:link="rId2" cstate="print"/>
          <a:srcRect/>
          <a:stretch>
            <a:fillRect/>
          </a:stretch>
        </p:blipFill>
        <p:spPr bwMode="auto">
          <a:xfrm>
            <a:off x="2870200" y="1526540"/>
            <a:ext cx="489438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87" descr="D:\Busdev\StratWeb\WEB7\vsm3.h3.gif"/>
          <p:cNvPicPr>
            <a:picLocks noChangeAspect="1" noChangeArrowheads="1"/>
          </p:cNvPicPr>
          <p:nvPr/>
        </p:nvPicPr>
        <p:blipFill>
          <a:blip r:embed="rId1" r:link="rId2" cstate="print"/>
          <a:srcRect/>
          <a:stretch>
            <a:fillRect/>
          </a:stretch>
        </p:blipFill>
        <p:spPr bwMode="auto">
          <a:xfrm>
            <a:off x="417830" y="1124585"/>
            <a:ext cx="489438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2"/>
          <p:cNvSpPr txBox="1"/>
          <p:nvPr/>
        </p:nvSpPr>
        <p:spPr>
          <a:xfrm>
            <a:off x="2550160" y="1833245"/>
            <a:ext cx="13538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/>
              <a:t>Varroc polymer</a:t>
            </a:r>
            <a:endParaRPr lang="en-US" sz="1400"/>
          </a:p>
        </p:txBody>
      </p:sp>
      <p:sp>
        <p:nvSpPr>
          <p:cNvPr id="14" name="Text Box 13"/>
          <p:cNvSpPr txBox="1"/>
          <p:nvPr/>
        </p:nvSpPr>
        <p:spPr>
          <a:xfrm>
            <a:off x="30480" y="1526540"/>
            <a:ext cx="8769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/>
              <a:t>Lumax</a:t>
            </a:r>
            <a:endParaRPr lang="en-US" sz="1400"/>
          </a:p>
        </p:txBody>
      </p:sp>
      <p:cxnSp>
        <p:nvCxnSpPr>
          <p:cNvPr id="15" name="Straight Arrow Connector 14"/>
          <p:cNvCxnSpPr>
            <a:stCxn id="7" idx="1"/>
            <a:endCxn id="12" idx="3"/>
          </p:cNvCxnSpPr>
          <p:nvPr/>
        </p:nvCxnSpPr>
        <p:spPr>
          <a:xfrm flipH="1" flipV="1">
            <a:off x="907415" y="1332865"/>
            <a:ext cx="3246120" cy="50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2"/>
            <a:endCxn id="272" idx="0"/>
          </p:cNvCxnSpPr>
          <p:nvPr/>
        </p:nvCxnSpPr>
        <p:spPr>
          <a:xfrm>
            <a:off x="662940" y="1540510"/>
            <a:ext cx="222885" cy="955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71" name="Group 270"/>
          <p:cNvGrpSpPr/>
          <p:nvPr/>
        </p:nvGrpSpPr>
        <p:grpSpPr>
          <a:xfrm>
            <a:off x="580878" y="2495376"/>
            <a:ext cx="609600" cy="357947"/>
            <a:chOff x="2209800" y="1295400"/>
            <a:chExt cx="609600" cy="357947"/>
          </a:xfrm>
        </p:grpSpPr>
        <p:sp>
          <p:nvSpPr>
            <p:cNvPr id="272" name="Rectangle 271"/>
            <p:cNvSpPr/>
            <p:nvPr/>
          </p:nvSpPr>
          <p:spPr>
            <a:xfrm>
              <a:off x="2209800" y="1295400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algn="ctr" rtl="1"/>
              <a:r>
                <a:rPr lang="en-US" sz="1000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Process</a:t>
              </a:r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2209800" y="1476375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rtl="1"/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409668" y="2573481"/>
            <a:ext cx="609600" cy="357947"/>
            <a:chOff x="2209800" y="1295400"/>
            <a:chExt cx="609600" cy="357947"/>
          </a:xfrm>
        </p:grpSpPr>
        <p:sp>
          <p:nvSpPr>
            <p:cNvPr id="20" name="Rectangle 271"/>
            <p:cNvSpPr/>
            <p:nvPr/>
          </p:nvSpPr>
          <p:spPr>
            <a:xfrm>
              <a:off x="2209800" y="1295400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lstStyle/>
            <a:p>
              <a:pPr algn="ctr" rtl="1"/>
              <a:r>
                <a:rPr lang="en-US" sz="1000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Process</a:t>
              </a:r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1" name="Rectangle 272"/>
            <p:cNvSpPr/>
            <p:nvPr/>
          </p:nvSpPr>
          <p:spPr>
            <a:xfrm>
              <a:off x="2209800" y="1476375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lstStyle/>
            <a:p>
              <a:pPr rtl="1"/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22" name="Picture 21"/>
          <p:cNvPicPr/>
          <p:nvPr/>
        </p:nvPicPr>
        <p:blipFill>
          <a:blip r:embed="rId3"/>
          <a:stretch>
            <a:fillRect/>
          </a:stretch>
        </p:blipFill>
        <p:spPr>
          <a:xfrm>
            <a:off x="1593215" y="1559560"/>
            <a:ext cx="581025" cy="580390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174625" y="2896870"/>
            <a:ext cx="1471295" cy="55308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 marL="0" indent="0" algn="l"/>
            <a:r>
              <a:rPr sz="1000" b="0" i="0">
                <a:solidFill>
                  <a:srgbClr val="000000"/>
                </a:solidFill>
                <a:latin typeface="Helvetica"/>
                <a:ea typeface="Helvetica"/>
              </a:rPr>
              <a:t>Receipt</a:t>
            </a:r>
            <a:r>
              <a:rPr lang="en-US" sz="1000" b="0" i="0">
                <a:solidFill>
                  <a:srgbClr val="000000"/>
                </a:solidFill>
                <a:latin typeface="Helvetica"/>
                <a:ea typeface="Helvetica"/>
              </a:rPr>
              <a:t> </a:t>
            </a:r>
            <a:r>
              <a:rPr sz="1000" b="0" i="0">
                <a:solidFill>
                  <a:srgbClr val="000000"/>
                </a:solidFill>
                <a:latin typeface="Helvetica"/>
                <a:ea typeface="Helvetica"/>
              </a:rPr>
              <a:t>of molded / </a:t>
            </a:r>
            <a:endParaRPr sz="1000" b="0" i="0">
              <a:solidFill>
                <a:srgbClr val="000000"/>
              </a:solidFill>
              <a:latin typeface="Helvetica"/>
              <a:ea typeface="Helvetica"/>
            </a:endParaRPr>
          </a:p>
          <a:p>
            <a:pPr marL="0" indent="0" algn="l"/>
            <a:r>
              <a:rPr sz="1000" b="0" i="0">
                <a:solidFill>
                  <a:srgbClr val="000000"/>
                </a:solidFill>
                <a:latin typeface="Helvetica"/>
                <a:ea typeface="Helvetica"/>
              </a:rPr>
              <a:t>metal parts</a:t>
            </a:r>
            <a:r>
              <a:rPr lang="en-US" sz="1000" b="0" i="0">
                <a:solidFill>
                  <a:srgbClr val="000000"/>
                </a:solidFill>
                <a:latin typeface="Helvetica"/>
                <a:ea typeface="Helvetica"/>
              </a:rPr>
              <a:t> </a:t>
            </a:r>
            <a:r>
              <a:rPr sz="1000" b="0" i="0">
                <a:solidFill>
                  <a:srgbClr val="000000"/>
                </a:solidFill>
                <a:latin typeface="Helvetica"/>
                <a:ea typeface="Helvetica"/>
              </a:rPr>
              <a:t>&amp; inspection</a:t>
            </a:r>
            <a:endParaRPr sz="1000" b="0" i="0">
              <a:solidFill>
                <a:srgbClr val="000000"/>
              </a:solidFill>
              <a:latin typeface="Helvetica"/>
              <a:ea typeface="Helvetica"/>
            </a:endParaRPr>
          </a:p>
        </p:txBody>
      </p:sp>
      <p:cxnSp>
        <p:nvCxnSpPr>
          <p:cNvPr id="24" name="Straight Arrow Connector 23"/>
          <p:cNvCxnSpPr>
            <a:stCxn id="253213" idx="1"/>
            <a:endCxn id="272" idx="3"/>
          </p:cNvCxnSpPr>
          <p:nvPr/>
        </p:nvCxnSpPr>
        <p:spPr>
          <a:xfrm flipH="1">
            <a:off x="1190625" y="1734820"/>
            <a:ext cx="1679575" cy="8496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27" name="Table 26"/>
          <p:cNvGraphicFramePr/>
          <p:nvPr>
            <p:custDataLst>
              <p:tags r:id="rId4"/>
            </p:custDataLst>
          </p:nvPr>
        </p:nvGraphicFramePr>
        <p:xfrm>
          <a:off x="174625" y="3542030"/>
          <a:ext cx="1471295" cy="1835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135"/>
                <a:gridCol w="645160"/>
              </a:tblGrid>
              <a:tr h="2298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Takt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48 sec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Cycle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-50 sec</a:t>
                      </a:r>
                      <a:endParaRPr lang="en-US" sz="10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Inventory </a:t>
                      </a:r>
                      <a:endParaRPr lang="en-US" altLang="en-US" sz="1000"/>
                    </a:p>
                    <a:p>
                      <a:pPr>
                        <a:buNone/>
                      </a:pPr>
                      <a:r>
                        <a:rPr lang="en-US" altLang="en-US" sz="1000"/>
                        <a:t>nos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500 min , 650 max</a:t>
                      </a:r>
                      <a:endParaRPr lang="en-US" altLang="en-US" sz="1000"/>
                    </a:p>
                  </a:txBody>
                  <a:tcPr/>
                </a:tc>
              </a:tr>
              <a:tr h="3257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 station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1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Workmen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6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OEE%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87%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Rejection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1%</a:t>
                      </a:r>
                      <a:endParaRPr lang="en-US" altLang="en-US" sz="100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8" name="Group 37"/>
          <p:cNvGrpSpPr/>
          <p:nvPr/>
        </p:nvGrpSpPr>
        <p:grpSpPr>
          <a:xfrm>
            <a:off x="4126718" y="2573481"/>
            <a:ext cx="609600" cy="357947"/>
            <a:chOff x="2209800" y="1295400"/>
            <a:chExt cx="609600" cy="357947"/>
          </a:xfrm>
        </p:grpSpPr>
        <p:sp>
          <p:nvSpPr>
            <p:cNvPr id="39" name="Rectangle 271"/>
            <p:cNvSpPr/>
            <p:nvPr/>
          </p:nvSpPr>
          <p:spPr>
            <a:xfrm>
              <a:off x="2209800" y="1295400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algn="ctr" rtl="1"/>
              <a:r>
                <a:rPr lang="en-US" sz="1000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Process</a:t>
              </a:r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0" name="Rectangle 272"/>
            <p:cNvSpPr/>
            <p:nvPr/>
          </p:nvSpPr>
          <p:spPr>
            <a:xfrm>
              <a:off x="2209800" y="1476375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rtl="1"/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715488" y="2569036"/>
            <a:ext cx="609600" cy="357947"/>
            <a:chOff x="2209800" y="1295400"/>
            <a:chExt cx="609600" cy="357947"/>
          </a:xfrm>
        </p:grpSpPr>
        <p:sp>
          <p:nvSpPr>
            <p:cNvPr id="42" name="Rectangle 271"/>
            <p:cNvSpPr/>
            <p:nvPr/>
          </p:nvSpPr>
          <p:spPr>
            <a:xfrm>
              <a:off x="2209800" y="1295400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algn="ctr" rtl="1"/>
              <a:r>
                <a:rPr lang="en-US" sz="1000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Process</a:t>
              </a:r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3" name="Rectangle 272"/>
            <p:cNvSpPr/>
            <p:nvPr/>
          </p:nvSpPr>
          <p:spPr>
            <a:xfrm>
              <a:off x="2209800" y="1476375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rtl="1"/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307443" y="2527126"/>
            <a:ext cx="609600" cy="357947"/>
            <a:chOff x="2209800" y="1295400"/>
            <a:chExt cx="609600" cy="357947"/>
          </a:xfrm>
        </p:grpSpPr>
        <p:sp>
          <p:nvSpPr>
            <p:cNvPr id="45" name="Rectangle 271"/>
            <p:cNvSpPr/>
            <p:nvPr/>
          </p:nvSpPr>
          <p:spPr>
            <a:xfrm>
              <a:off x="2209800" y="1295400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algn="ctr" rtl="1"/>
              <a:r>
                <a:rPr lang="en-US" sz="1000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Process</a:t>
              </a:r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6" name="Rectangle 272"/>
            <p:cNvSpPr/>
            <p:nvPr/>
          </p:nvSpPr>
          <p:spPr>
            <a:xfrm>
              <a:off x="2209800" y="1476375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rtl="1"/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49" name="Text Box 48"/>
          <p:cNvSpPr txBox="1"/>
          <p:nvPr/>
        </p:nvSpPr>
        <p:spPr>
          <a:xfrm>
            <a:off x="1911350" y="2931795"/>
            <a:ext cx="1402080" cy="520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endParaRPr lang="en-US" sz="1000"/>
          </a:p>
        </p:txBody>
      </p:sp>
      <p:graphicFrame>
        <p:nvGraphicFramePr>
          <p:cNvPr id="51" name="Table 50"/>
          <p:cNvGraphicFramePr/>
          <p:nvPr>
            <p:custDataLst>
              <p:tags r:id="rId5"/>
            </p:custDataLst>
          </p:nvPr>
        </p:nvGraphicFramePr>
        <p:xfrm>
          <a:off x="1911350" y="3541395"/>
          <a:ext cx="1471295" cy="1835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135"/>
                <a:gridCol w="645160"/>
              </a:tblGrid>
              <a:tr h="2298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Takt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48 sec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Cycle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-45 sec</a:t>
                      </a:r>
                      <a:endParaRPr lang="en-US" sz="10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Inventory </a:t>
                      </a:r>
                      <a:endParaRPr lang="en-US" altLang="en-US" sz="1000"/>
                    </a:p>
                    <a:p>
                      <a:pPr>
                        <a:buNone/>
                      </a:pPr>
                      <a:r>
                        <a:rPr lang="en-US" altLang="en-US" sz="1000"/>
                        <a:t>nos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500 min , 650 max</a:t>
                      </a:r>
                      <a:endParaRPr lang="en-US" altLang="en-US" sz="1000"/>
                    </a:p>
                  </a:txBody>
                  <a:tcPr/>
                </a:tc>
              </a:tr>
              <a:tr h="3257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 station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3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Workmen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7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OEE%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87%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Rejection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1%</a:t>
                      </a:r>
                      <a:endParaRPr lang="en-US" altLang="en-US" sz="10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2" name="Table 51"/>
          <p:cNvGraphicFramePr/>
          <p:nvPr>
            <p:custDataLst>
              <p:tags r:id="rId6"/>
            </p:custDataLst>
          </p:nvPr>
        </p:nvGraphicFramePr>
        <p:xfrm>
          <a:off x="3648075" y="3547745"/>
          <a:ext cx="1471295" cy="1835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135"/>
                <a:gridCol w="645160"/>
              </a:tblGrid>
              <a:tr h="2298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Takt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48 sec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Total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-630 sec</a:t>
                      </a:r>
                      <a:endParaRPr lang="en-US" sz="10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Inventory </a:t>
                      </a:r>
                      <a:endParaRPr lang="en-US" altLang="en-US" sz="1000"/>
                    </a:p>
                    <a:p>
                      <a:pPr>
                        <a:buNone/>
                      </a:pPr>
                      <a:r>
                        <a:rPr lang="en-US" altLang="en-US" sz="1000"/>
                        <a:t>nos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500 min , 650 max</a:t>
                      </a:r>
                      <a:endParaRPr lang="en-US" altLang="en-US" sz="1000"/>
                    </a:p>
                  </a:txBody>
                  <a:tcPr/>
                </a:tc>
              </a:tr>
              <a:tr h="3257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 station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4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Workmen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2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OEE%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87%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Rejection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1%</a:t>
                      </a:r>
                      <a:endParaRPr lang="en-US" altLang="en-US" sz="10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3" name="Table 52"/>
          <p:cNvGraphicFramePr/>
          <p:nvPr>
            <p:custDataLst>
              <p:tags r:id="rId7"/>
            </p:custDataLst>
          </p:nvPr>
        </p:nvGraphicFramePr>
        <p:xfrm>
          <a:off x="5290185" y="3547745"/>
          <a:ext cx="1471295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0250"/>
                <a:gridCol w="741045"/>
              </a:tblGrid>
              <a:tr h="2298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Takt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48 sec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Total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-1260 sec</a:t>
                      </a:r>
                      <a:endParaRPr lang="en-US" sz="10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Inventory </a:t>
                      </a:r>
                      <a:endParaRPr lang="en-US" altLang="en-US" sz="1000"/>
                    </a:p>
                    <a:p>
                      <a:pPr>
                        <a:buNone/>
                      </a:pPr>
                      <a:r>
                        <a:rPr lang="en-US" altLang="en-US" sz="1000"/>
                        <a:t>nos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500 min , 650 max</a:t>
                      </a:r>
                      <a:endParaRPr lang="en-US" altLang="en-US" sz="1000"/>
                    </a:p>
                  </a:txBody>
                  <a:tcPr/>
                </a:tc>
              </a:tr>
              <a:tr h="3257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 station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2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Workmen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4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OEE%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87%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Rejection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1%</a:t>
                      </a:r>
                      <a:endParaRPr lang="en-US" altLang="en-US" sz="10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4" name="Table 53"/>
          <p:cNvGraphicFramePr/>
          <p:nvPr>
            <p:custDataLst>
              <p:tags r:id="rId8"/>
            </p:custDataLst>
          </p:nvPr>
        </p:nvGraphicFramePr>
        <p:xfrm>
          <a:off x="7059295" y="3589020"/>
          <a:ext cx="1471295" cy="1835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135"/>
                <a:gridCol w="645160"/>
              </a:tblGrid>
              <a:tr h="2298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Takt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48 sec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Total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2417 sec</a:t>
                      </a:r>
                      <a:endParaRPr lang="en-US" sz="10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Inventory </a:t>
                      </a:r>
                      <a:endParaRPr lang="en-US" altLang="en-US" sz="1000"/>
                    </a:p>
                    <a:p>
                      <a:pPr>
                        <a:buNone/>
                      </a:pPr>
                      <a:r>
                        <a:rPr lang="en-US" altLang="en-US" sz="1000"/>
                        <a:t>nos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500 min , 650 max</a:t>
                      </a:r>
                      <a:endParaRPr lang="en-US" altLang="en-US" sz="1000"/>
                    </a:p>
                  </a:txBody>
                  <a:tcPr/>
                </a:tc>
              </a:tr>
              <a:tr h="3257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 station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10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Workmen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18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OEE%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87%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Rejection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1%</a:t>
                      </a:r>
                      <a:endParaRPr lang="en-US" altLang="en-US" sz="10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5" name="Table 54"/>
          <p:cNvGraphicFramePr/>
          <p:nvPr>
            <p:custDataLst>
              <p:tags r:id="rId9"/>
            </p:custDataLst>
          </p:nvPr>
        </p:nvGraphicFramePr>
        <p:xfrm>
          <a:off x="8798560" y="3568065"/>
          <a:ext cx="1471295" cy="1835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135"/>
                <a:gridCol w="645160"/>
              </a:tblGrid>
              <a:tr h="2298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Takt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48 sec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Cycle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50 sec</a:t>
                      </a:r>
                      <a:endParaRPr lang="en-US" sz="10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Inventory </a:t>
                      </a:r>
                      <a:endParaRPr lang="en-US" altLang="en-US" sz="1000"/>
                    </a:p>
                    <a:p>
                      <a:pPr>
                        <a:buNone/>
                      </a:pPr>
                      <a:r>
                        <a:rPr lang="en-US" altLang="en-US" sz="1000"/>
                        <a:t>nos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500 min , 650 max</a:t>
                      </a:r>
                      <a:endParaRPr lang="en-US" altLang="en-US" sz="1000"/>
                    </a:p>
                  </a:txBody>
                  <a:tcPr/>
                </a:tc>
              </a:tr>
              <a:tr h="3257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 station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2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Workmen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7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OEE%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87%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Rejection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1%</a:t>
                      </a:r>
                      <a:endParaRPr lang="en-US" altLang="en-US" sz="10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6" name="Table 55"/>
          <p:cNvGraphicFramePr/>
          <p:nvPr>
            <p:custDataLst>
              <p:tags r:id="rId10"/>
            </p:custDataLst>
          </p:nvPr>
        </p:nvGraphicFramePr>
        <p:xfrm>
          <a:off x="10476230" y="3573145"/>
          <a:ext cx="1471295" cy="1835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135"/>
                <a:gridCol w="645160"/>
              </a:tblGrid>
              <a:tr h="2298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Takt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48 sec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Cycle time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70 sec</a:t>
                      </a:r>
                      <a:endParaRPr lang="en-US" sz="10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Inventory </a:t>
                      </a:r>
                      <a:endParaRPr lang="en-US" altLang="en-US" sz="1000"/>
                    </a:p>
                    <a:p>
                      <a:pPr>
                        <a:buNone/>
                      </a:pPr>
                      <a:r>
                        <a:rPr lang="en-US" altLang="en-US" sz="1000"/>
                        <a:t>nos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500 min , 650 max</a:t>
                      </a:r>
                      <a:endParaRPr lang="en-US" altLang="en-US" sz="1000"/>
                    </a:p>
                  </a:txBody>
                  <a:tcPr/>
                </a:tc>
              </a:tr>
              <a:tr h="3257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 station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2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Workmen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18</a:t>
                      </a:r>
                      <a:endParaRPr 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OEE% 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87%</a:t>
                      </a:r>
                      <a:endParaRPr lang="en-US" altLang="en-US" sz="1000"/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Rejection</a:t>
                      </a:r>
                      <a:endParaRPr lang="en-US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/>
                        <a:t>1%</a:t>
                      </a:r>
                      <a:endParaRPr lang="en-US" altLang="en-US" sz="10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7" name="Text Box 56"/>
          <p:cNvSpPr txBox="1"/>
          <p:nvPr/>
        </p:nvSpPr>
        <p:spPr>
          <a:xfrm>
            <a:off x="3632835" y="3004820"/>
            <a:ext cx="1482090" cy="2952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graphicFrame>
        <p:nvGraphicFramePr>
          <p:cNvPr id="58" name="Table 57"/>
          <p:cNvGraphicFramePr/>
          <p:nvPr>
            <p:custDataLst>
              <p:tags r:id="rId11"/>
            </p:custDataLst>
          </p:nvPr>
        </p:nvGraphicFramePr>
        <p:xfrm>
          <a:off x="1904365" y="2889250"/>
          <a:ext cx="1394460" cy="561340"/>
        </p:xfrm>
        <a:graphic>
          <a:graphicData uri="http://schemas.openxmlformats.org/drawingml/2006/table">
            <a:tbl>
              <a:tblPr/>
              <a:tblGrid>
                <a:gridCol w="1394460"/>
              </a:tblGrid>
              <a:tr h="561340">
                <a:tc>
                  <a:txBody>
                    <a:bodyPr/>
                    <a:p>
                      <a:pPr algn="ctr"/>
                      <a:r>
                        <a:rPr sz="10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Loading</a:t>
                      </a:r>
                      <a:br>
                        <a:rPr sz="10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</a:br>
                      <a:r>
                        <a:rPr sz="10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molded / metal parts</a:t>
                      </a:r>
                      <a:br>
                        <a:rPr sz="10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</a:br>
                      <a:r>
                        <a:rPr sz="10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 on secondary jigs</a:t>
                      </a:r>
                      <a:endParaRPr sz="10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1" name="Text Box 60"/>
          <p:cNvSpPr txBox="1"/>
          <p:nvPr/>
        </p:nvSpPr>
        <p:spPr>
          <a:xfrm>
            <a:off x="3601085" y="2996565"/>
            <a:ext cx="1497965" cy="4686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r>
              <a:rPr lang="en-IN" sz="1200">
                <a:sym typeface="+mn-ea"/>
              </a:rPr>
              <a:t>Pre-treatments-cleaning &amp; Rinsing</a:t>
            </a:r>
            <a:endParaRPr lang="en-IN" sz="1200"/>
          </a:p>
          <a:p>
            <a:endParaRPr lang="en-IN" sz="1200"/>
          </a:p>
        </p:txBody>
      </p:sp>
      <p:sp>
        <p:nvSpPr>
          <p:cNvPr id="62" name="Text Box 61"/>
          <p:cNvSpPr txBox="1"/>
          <p:nvPr/>
        </p:nvSpPr>
        <p:spPr>
          <a:xfrm>
            <a:off x="5338445" y="2995930"/>
            <a:ext cx="1402080" cy="4737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pPr algn="ctr"/>
            <a:r>
              <a:rPr lang="en-US" altLang="en-US" sz="1200"/>
              <a:t>Dry off oven</a:t>
            </a:r>
            <a:endParaRPr lang="en-US" altLang="en-US" sz="1200"/>
          </a:p>
        </p:txBody>
      </p:sp>
      <p:sp>
        <p:nvSpPr>
          <p:cNvPr id="63" name="Text Box 62"/>
          <p:cNvSpPr txBox="1"/>
          <p:nvPr/>
        </p:nvSpPr>
        <p:spPr>
          <a:xfrm>
            <a:off x="7011670" y="3004185"/>
            <a:ext cx="1593850" cy="465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pPr algn="ctr"/>
            <a:r>
              <a:rPr lang="en-US" altLang="en-US" sz="1200"/>
              <a:t>Painting Process</a:t>
            </a:r>
            <a:endParaRPr lang="en-US" altLang="en-US" sz="1200"/>
          </a:p>
        </p:txBody>
      </p:sp>
      <p:grpSp>
        <p:nvGrpSpPr>
          <p:cNvPr id="64" name="Group 63"/>
          <p:cNvGrpSpPr/>
          <p:nvPr/>
        </p:nvGrpSpPr>
        <p:grpSpPr>
          <a:xfrm>
            <a:off x="9204178" y="2577291"/>
            <a:ext cx="609600" cy="357947"/>
            <a:chOff x="2209800" y="1295400"/>
            <a:chExt cx="609600" cy="357947"/>
          </a:xfrm>
        </p:grpSpPr>
        <p:sp>
          <p:nvSpPr>
            <p:cNvPr id="65" name="Rectangle 271"/>
            <p:cNvSpPr/>
            <p:nvPr/>
          </p:nvSpPr>
          <p:spPr>
            <a:xfrm>
              <a:off x="2209800" y="1295400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algn="ctr" rtl="1"/>
              <a:r>
                <a:rPr lang="en-US" sz="1000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Process</a:t>
              </a:r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6" name="Rectangle 272"/>
            <p:cNvSpPr/>
            <p:nvPr/>
          </p:nvSpPr>
          <p:spPr>
            <a:xfrm>
              <a:off x="2209800" y="1476375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rtl="1"/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68" name="Text Box 67"/>
          <p:cNvSpPr txBox="1"/>
          <p:nvPr/>
        </p:nvSpPr>
        <p:spPr>
          <a:xfrm>
            <a:off x="8876030" y="3027680"/>
            <a:ext cx="1355090" cy="43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pPr algn="ctr"/>
            <a:r>
              <a:rPr lang="en-US" sz="1200"/>
              <a:t>Inspection</a:t>
            </a:r>
            <a:endParaRPr lang="en-US" sz="1200"/>
          </a:p>
        </p:txBody>
      </p:sp>
      <p:grpSp>
        <p:nvGrpSpPr>
          <p:cNvPr id="69" name="Group 68"/>
          <p:cNvGrpSpPr/>
          <p:nvPr/>
        </p:nvGrpSpPr>
        <p:grpSpPr>
          <a:xfrm>
            <a:off x="10906613" y="2581101"/>
            <a:ext cx="609600" cy="357947"/>
            <a:chOff x="2209800" y="1295400"/>
            <a:chExt cx="609600" cy="357947"/>
          </a:xfrm>
        </p:grpSpPr>
        <p:sp>
          <p:nvSpPr>
            <p:cNvPr id="70" name="Rectangle 271"/>
            <p:cNvSpPr/>
            <p:nvPr/>
          </p:nvSpPr>
          <p:spPr>
            <a:xfrm>
              <a:off x="2209800" y="1295400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algn="ctr" rtl="1"/>
              <a:r>
                <a:rPr lang="en-US" sz="1000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Process</a:t>
              </a:r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1" name="Rectangle 272"/>
            <p:cNvSpPr/>
            <p:nvPr/>
          </p:nvSpPr>
          <p:spPr>
            <a:xfrm>
              <a:off x="2209800" y="1476375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rtl="1"/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2" name="Text Box 71"/>
          <p:cNvSpPr txBox="1"/>
          <p:nvPr/>
        </p:nvSpPr>
        <p:spPr>
          <a:xfrm>
            <a:off x="10454005" y="3059430"/>
            <a:ext cx="1434465" cy="460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 sz="1200"/>
              <a:t>3M sanding and polishing</a:t>
            </a:r>
            <a:endParaRPr lang="en-US" sz="1200"/>
          </a:p>
        </p:txBody>
      </p:sp>
      <p:grpSp>
        <p:nvGrpSpPr>
          <p:cNvPr id="79" name="Group 78"/>
          <p:cNvGrpSpPr/>
          <p:nvPr/>
        </p:nvGrpSpPr>
        <p:grpSpPr>
          <a:xfrm>
            <a:off x="254000" y="5964555"/>
            <a:ext cx="4382135" cy="413385"/>
            <a:chOff x="400" y="9393"/>
            <a:chExt cx="4642" cy="651"/>
          </a:xfrm>
        </p:grpSpPr>
        <p:grpSp>
          <p:nvGrpSpPr>
            <p:cNvPr id="75" name="Group 74"/>
            <p:cNvGrpSpPr/>
            <p:nvPr/>
          </p:nvGrpSpPr>
          <p:grpSpPr>
            <a:xfrm>
              <a:off x="400" y="9418"/>
              <a:ext cx="2609" cy="627"/>
              <a:chOff x="400" y="9418"/>
              <a:chExt cx="2609" cy="627"/>
            </a:xfrm>
          </p:grpSpPr>
          <p:cxnSp>
            <p:nvCxnSpPr>
              <p:cNvPr id="73" name="Elbow Connector 72"/>
              <p:cNvCxnSpPr/>
              <p:nvPr/>
            </p:nvCxnSpPr>
            <p:spPr>
              <a:xfrm>
                <a:off x="400" y="9443"/>
                <a:ext cx="1833" cy="602"/>
              </a:xfrm>
              <a:prstGeom prst="bentConnector3">
                <a:avLst>
                  <a:gd name="adj1" fmla="val 50027"/>
                </a:avLst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74" name="Elbow Connector 73"/>
              <p:cNvCxnSpPr/>
              <p:nvPr/>
            </p:nvCxnSpPr>
            <p:spPr>
              <a:xfrm flipV="1">
                <a:off x="1705" y="9418"/>
                <a:ext cx="1305" cy="627"/>
              </a:xfrm>
              <a:prstGeom prst="bentConnector3">
                <a:avLst>
                  <a:gd name="adj1" fmla="val 50038"/>
                </a:avLst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>
              <a:off x="2434" y="9393"/>
              <a:ext cx="2609" cy="627"/>
              <a:chOff x="400" y="9418"/>
              <a:chExt cx="2609" cy="627"/>
            </a:xfrm>
          </p:grpSpPr>
          <p:cxnSp>
            <p:nvCxnSpPr>
              <p:cNvPr id="77" name="Elbow Connector 76"/>
              <p:cNvCxnSpPr/>
              <p:nvPr/>
            </p:nvCxnSpPr>
            <p:spPr>
              <a:xfrm>
                <a:off x="400" y="9443"/>
                <a:ext cx="1833" cy="602"/>
              </a:xfrm>
              <a:prstGeom prst="bentConnector3">
                <a:avLst>
                  <a:gd name="adj1" fmla="val 50027"/>
                </a:avLst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78" name="Elbow Connector 77"/>
              <p:cNvCxnSpPr/>
              <p:nvPr/>
            </p:nvCxnSpPr>
            <p:spPr>
              <a:xfrm flipV="1">
                <a:off x="1705" y="9418"/>
                <a:ext cx="1305" cy="627"/>
              </a:xfrm>
              <a:prstGeom prst="bentConnector3">
                <a:avLst>
                  <a:gd name="adj1" fmla="val 50038"/>
                </a:avLst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 79"/>
          <p:cNvGrpSpPr/>
          <p:nvPr/>
        </p:nvGrpSpPr>
        <p:grpSpPr>
          <a:xfrm>
            <a:off x="4126865" y="5932805"/>
            <a:ext cx="3892550" cy="413385"/>
            <a:chOff x="400" y="9393"/>
            <a:chExt cx="4642" cy="651"/>
          </a:xfrm>
        </p:grpSpPr>
        <p:grpSp>
          <p:nvGrpSpPr>
            <p:cNvPr id="81" name="Group 80"/>
            <p:cNvGrpSpPr/>
            <p:nvPr/>
          </p:nvGrpSpPr>
          <p:grpSpPr>
            <a:xfrm>
              <a:off x="400" y="9418"/>
              <a:ext cx="2609" cy="627"/>
              <a:chOff x="400" y="9418"/>
              <a:chExt cx="2609" cy="627"/>
            </a:xfrm>
          </p:grpSpPr>
          <p:cxnSp>
            <p:nvCxnSpPr>
              <p:cNvPr id="82" name="Elbow Connector 81"/>
              <p:cNvCxnSpPr/>
              <p:nvPr/>
            </p:nvCxnSpPr>
            <p:spPr>
              <a:xfrm>
                <a:off x="400" y="9443"/>
                <a:ext cx="1833" cy="602"/>
              </a:xfrm>
              <a:prstGeom prst="bentConnector3">
                <a:avLst>
                  <a:gd name="adj1" fmla="val 50027"/>
                </a:avLst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82"/>
              <p:cNvCxnSpPr/>
              <p:nvPr/>
            </p:nvCxnSpPr>
            <p:spPr>
              <a:xfrm flipV="1">
                <a:off x="1705" y="9418"/>
                <a:ext cx="1305" cy="627"/>
              </a:xfrm>
              <a:prstGeom prst="bentConnector3">
                <a:avLst>
                  <a:gd name="adj1" fmla="val 50038"/>
                </a:avLst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/>
          </p:nvGrpSpPr>
          <p:grpSpPr>
            <a:xfrm>
              <a:off x="2434" y="9393"/>
              <a:ext cx="2609" cy="627"/>
              <a:chOff x="400" y="9418"/>
              <a:chExt cx="2609" cy="627"/>
            </a:xfrm>
          </p:grpSpPr>
          <p:cxnSp>
            <p:nvCxnSpPr>
              <p:cNvPr id="85" name="Elbow Connector 84"/>
              <p:cNvCxnSpPr/>
              <p:nvPr/>
            </p:nvCxnSpPr>
            <p:spPr>
              <a:xfrm>
                <a:off x="400" y="9443"/>
                <a:ext cx="1833" cy="602"/>
              </a:xfrm>
              <a:prstGeom prst="bentConnector3">
                <a:avLst>
                  <a:gd name="adj1" fmla="val 50027"/>
                </a:avLst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86" name="Elbow Connector 85"/>
              <p:cNvCxnSpPr/>
              <p:nvPr/>
            </p:nvCxnSpPr>
            <p:spPr>
              <a:xfrm flipV="1">
                <a:off x="1705" y="9418"/>
                <a:ext cx="1305" cy="627"/>
              </a:xfrm>
              <a:prstGeom prst="bentConnector3">
                <a:avLst>
                  <a:gd name="adj1" fmla="val 50038"/>
                </a:avLst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1" name="Group 100"/>
          <p:cNvGrpSpPr/>
          <p:nvPr/>
        </p:nvGrpSpPr>
        <p:grpSpPr>
          <a:xfrm>
            <a:off x="7663815" y="5901055"/>
            <a:ext cx="3892550" cy="413385"/>
            <a:chOff x="400" y="9393"/>
            <a:chExt cx="4642" cy="651"/>
          </a:xfrm>
        </p:grpSpPr>
        <p:grpSp>
          <p:nvGrpSpPr>
            <p:cNvPr id="102" name="Group 101"/>
            <p:cNvGrpSpPr/>
            <p:nvPr/>
          </p:nvGrpSpPr>
          <p:grpSpPr>
            <a:xfrm>
              <a:off x="400" y="9418"/>
              <a:ext cx="2609" cy="627"/>
              <a:chOff x="400" y="9418"/>
              <a:chExt cx="2609" cy="627"/>
            </a:xfrm>
          </p:grpSpPr>
          <p:cxnSp>
            <p:nvCxnSpPr>
              <p:cNvPr id="103" name="Elbow Connector 102"/>
              <p:cNvCxnSpPr/>
              <p:nvPr/>
            </p:nvCxnSpPr>
            <p:spPr>
              <a:xfrm>
                <a:off x="400" y="9443"/>
                <a:ext cx="1833" cy="602"/>
              </a:xfrm>
              <a:prstGeom prst="bentConnector3">
                <a:avLst>
                  <a:gd name="adj1" fmla="val 50027"/>
                </a:avLst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04" name="Elbow Connector 103"/>
              <p:cNvCxnSpPr/>
              <p:nvPr/>
            </p:nvCxnSpPr>
            <p:spPr>
              <a:xfrm flipV="1">
                <a:off x="1705" y="9418"/>
                <a:ext cx="1305" cy="627"/>
              </a:xfrm>
              <a:prstGeom prst="bentConnector3">
                <a:avLst>
                  <a:gd name="adj1" fmla="val 50038"/>
                </a:avLst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/>
            <p:cNvGrpSpPr/>
            <p:nvPr/>
          </p:nvGrpSpPr>
          <p:grpSpPr>
            <a:xfrm>
              <a:off x="2434" y="9393"/>
              <a:ext cx="2609" cy="627"/>
              <a:chOff x="400" y="9418"/>
              <a:chExt cx="2609" cy="627"/>
            </a:xfrm>
          </p:grpSpPr>
          <p:cxnSp>
            <p:nvCxnSpPr>
              <p:cNvPr id="106" name="Elbow Connector 105"/>
              <p:cNvCxnSpPr/>
              <p:nvPr/>
            </p:nvCxnSpPr>
            <p:spPr>
              <a:xfrm>
                <a:off x="400" y="9443"/>
                <a:ext cx="1833" cy="602"/>
              </a:xfrm>
              <a:prstGeom prst="bentConnector3">
                <a:avLst>
                  <a:gd name="adj1" fmla="val 50027"/>
                </a:avLst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07" name="Elbow Connector 106"/>
              <p:cNvCxnSpPr/>
              <p:nvPr/>
            </p:nvCxnSpPr>
            <p:spPr>
              <a:xfrm flipV="1">
                <a:off x="1705" y="9418"/>
                <a:ext cx="1305" cy="627"/>
              </a:xfrm>
              <a:prstGeom prst="bentConnector3">
                <a:avLst>
                  <a:gd name="adj1" fmla="val 50038"/>
                </a:avLst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  <p:sp>
        <p:nvSpPr>
          <p:cNvPr id="108" name="Text Box 107"/>
          <p:cNvSpPr txBox="1"/>
          <p:nvPr/>
        </p:nvSpPr>
        <p:spPr>
          <a:xfrm>
            <a:off x="477520" y="5789295"/>
            <a:ext cx="4298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/>
              <a:t>20</a:t>
            </a:r>
            <a:endParaRPr lang="en-US" sz="1000"/>
          </a:p>
        </p:txBody>
      </p:sp>
      <p:sp>
        <p:nvSpPr>
          <p:cNvPr id="110" name="Text Box 109"/>
          <p:cNvSpPr txBox="1"/>
          <p:nvPr/>
        </p:nvSpPr>
        <p:spPr>
          <a:xfrm>
            <a:off x="2353310" y="5789295"/>
            <a:ext cx="563880" cy="175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000"/>
              <a:t>10.5</a:t>
            </a:r>
            <a:endParaRPr lang="en-US" sz="1000"/>
          </a:p>
        </p:txBody>
      </p:sp>
      <p:sp>
        <p:nvSpPr>
          <p:cNvPr id="111" name="Text Box 110"/>
          <p:cNvSpPr txBox="1"/>
          <p:nvPr/>
        </p:nvSpPr>
        <p:spPr>
          <a:xfrm>
            <a:off x="4326890" y="5751195"/>
            <a:ext cx="5099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/>
              <a:t>21</a:t>
            </a:r>
            <a:endParaRPr lang="en-US" sz="1000"/>
          </a:p>
        </p:txBody>
      </p:sp>
      <p:sp>
        <p:nvSpPr>
          <p:cNvPr id="112" name="Text Box 111"/>
          <p:cNvSpPr txBox="1"/>
          <p:nvPr/>
        </p:nvSpPr>
        <p:spPr>
          <a:xfrm>
            <a:off x="5832475" y="5773420"/>
            <a:ext cx="7791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/>
              <a:t>40.28</a:t>
            </a:r>
            <a:endParaRPr lang="en-US" sz="1000"/>
          </a:p>
        </p:txBody>
      </p:sp>
      <p:sp>
        <p:nvSpPr>
          <p:cNvPr id="113" name="Text Box 112"/>
          <p:cNvSpPr txBox="1"/>
          <p:nvPr/>
        </p:nvSpPr>
        <p:spPr>
          <a:xfrm>
            <a:off x="7774940" y="5720080"/>
            <a:ext cx="6051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/>
              <a:t>45</a:t>
            </a:r>
            <a:endParaRPr lang="en-US" sz="1000"/>
          </a:p>
        </p:txBody>
      </p:sp>
      <p:sp>
        <p:nvSpPr>
          <p:cNvPr id="114" name="Text Box 113"/>
          <p:cNvSpPr txBox="1"/>
          <p:nvPr/>
        </p:nvSpPr>
        <p:spPr>
          <a:xfrm>
            <a:off x="9513570" y="5709920"/>
            <a:ext cx="7181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/>
              <a:t>10</a:t>
            </a:r>
            <a:endParaRPr lang="en-US" sz="1000"/>
          </a:p>
        </p:txBody>
      </p:sp>
      <p:sp>
        <p:nvSpPr>
          <p:cNvPr id="115" name="Text Box 114"/>
          <p:cNvSpPr txBox="1"/>
          <p:nvPr/>
        </p:nvSpPr>
        <p:spPr>
          <a:xfrm>
            <a:off x="10342245" y="6108065"/>
            <a:ext cx="4946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/>
              <a:t>40</a:t>
            </a:r>
            <a:endParaRPr lang="en-US" sz="1000"/>
          </a:p>
        </p:txBody>
      </p:sp>
      <p:sp>
        <p:nvSpPr>
          <p:cNvPr id="117" name="Text Box 116"/>
          <p:cNvSpPr txBox="1"/>
          <p:nvPr/>
        </p:nvSpPr>
        <p:spPr>
          <a:xfrm>
            <a:off x="11250930" y="5677535"/>
            <a:ext cx="6369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/>
              <a:t>60</a:t>
            </a:r>
            <a:endParaRPr lang="en-US" sz="1000"/>
          </a:p>
        </p:txBody>
      </p:sp>
      <p:sp>
        <p:nvSpPr>
          <p:cNvPr id="118" name="Text Box 117"/>
          <p:cNvSpPr txBox="1"/>
          <p:nvPr/>
        </p:nvSpPr>
        <p:spPr>
          <a:xfrm>
            <a:off x="1290320" y="6188075"/>
            <a:ext cx="4140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/>
              <a:t>10</a:t>
            </a:r>
            <a:endParaRPr lang="en-US" sz="1000"/>
          </a:p>
        </p:txBody>
      </p:sp>
      <p:sp>
        <p:nvSpPr>
          <p:cNvPr id="119" name="Text Box 118"/>
          <p:cNvSpPr txBox="1"/>
          <p:nvPr/>
        </p:nvSpPr>
        <p:spPr>
          <a:xfrm>
            <a:off x="3298190" y="6172200"/>
            <a:ext cx="6057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/>
              <a:t>20</a:t>
            </a:r>
            <a:endParaRPr lang="en-US" sz="1000"/>
          </a:p>
        </p:txBody>
      </p:sp>
      <p:sp>
        <p:nvSpPr>
          <p:cNvPr id="120" name="Text Box 119"/>
          <p:cNvSpPr txBox="1"/>
          <p:nvPr/>
        </p:nvSpPr>
        <p:spPr>
          <a:xfrm>
            <a:off x="5170170" y="6117590"/>
            <a:ext cx="4940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/>
              <a:t>5</a:t>
            </a:r>
            <a:endParaRPr lang="en-US" sz="1000"/>
          </a:p>
        </p:txBody>
      </p:sp>
      <p:sp>
        <p:nvSpPr>
          <p:cNvPr id="121" name="Text Box 120"/>
          <p:cNvSpPr txBox="1"/>
          <p:nvPr/>
        </p:nvSpPr>
        <p:spPr>
          <a:xfrm>
            <a:off x="6856095" y="6108065"/>
            <a:ext cx="6057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/>
              <a:t>10</a:t>
            </a:r>
            <a:endParaRPr lang="en-US" sz="1000"/>
          </a:p>
        </p:txBody>
      </p:sp>
      <p:sp>
        <p:nvSpPr>
          <p:cNvPr id="123" name="Text Box 122"/>
          <p:cNvSpPr txBox="1"/>
          <p:nvPr/>
        </p:nvSpPr>
        <p:spPr>
          <a:xfrm>
            <a:off x="8798560" y="6076315"/>
            <a:ext cx="4940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/>
              <a:t>8</a:t>
            </a:r>
            <a:endParaRPr lang="en-US" sz="1000"/>
          </a:p>
        </p:txBody>
      </p:sp>
      <p:sp>
        <p:nvSpPr>
          <p:cNvPr id="124" name="Text Box 123"/>
          <p:cNvSpPr txBox="1"/>
          <p:nvPr/>
        </p:nvSpPr>
        <p:spPr>
          <a:xfrm>
            <a:off x="0" y="5600700"/>
            <a:ext cx="268605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900"/>
              <a:t>Lead time(min)</a:t>
            </a:r>
            <a:endParaRPr lang="en-US" sz="900"/>
          </a:p>
        </p:txBody>
      </p:sp>
      <p:sp>
        <p:nvSpPr>
          <p:cNvPr id="125" name="Text Box 124"/>
          <p:cNvSpPr txBox="1"/>
          <p:nvPr/>
        </p:nvSpPr>
        <p:spPr>
          <a:xfrm>
            <a:off x="30480" y="6148705"/>
            <a:ext cx="70167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900"/>
              <a:t>NVA(min)</a:t>
            </a:r>
            <a:endParaRPr lang="en-US" sz="900"/>
          </a:p>
        </p:txBody>
      </p:sp>
      <p:pic>
        <p:nvPicPr>
          <p:cNvPr id="128" name="Picture 127"/>
          <p:cNvPicPr/>
          <p:nvPr/>
        </p:nvPicPr>
        <p:blipFill>
          <a:blip r:embed="rId3"/>
          <a:stretch>
            <a:fillRect/>
          </a:stretch>
        </p:blipFill>
        <p:spPr>
          <a:xfrm>
            <a:off x="151130" y="1915160"/>
            <a:ext cx="581025" cy="580390"/>
          </a:xfrm>
          <a:prstGeom prst="rect">
            <a:avLst/>
          </a:prstGeom>
        </p:spPr>
      </p:pic>
      <p:cxnSp>
        <p:nvCxnSpPr>
          <p:cNvPr id="129" name="Straight Arrow Connector 128"/>
          <p:cNvCxnSpPr>
            <a:stCxn id="7" idx="2"/>
            <a:endCxn id="253213" idx="3"/>
          </p:cNvCxnSpPr>
          <p:nvPr/>
        </p:nvCxnSpPr>
        <p:spPr>
          <a:xfrm flipH="1">
            <a:off x="3359785" y="1526540"/>
            <a:ext cx="1362075" cy="2082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0" name="Text Box 129"/>
          <p:cNvSpPr txBox="1"/>
          <p:nvPr/>
        </p:nvSpPr>
        <p:spPr>
          <a:xfrm>
            <a:off x="1593215" y="1110615"/>
            <a:ext cx="250253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/>
              <a:t>Production plan</a:t>
            </a:r>
            <a:endParaRPr lang="en-US" sz="1000"/>
          </a:p>
        </p:txBody>
      </p:sp>
      <p:sp>
        <p:nvSpPr>
          <p:cNvPr id="131" name="Text Box 130"/>
          <p:cNvSpPr txBox="1"/>
          <p:nvPr/>
        </p:nvSpPr>
        <p:spPr>
          <a:xfrm>
            <a:off x="8530590" y="1110615"/>
            <a:ext cx="1637665" cy="5467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r>
              <a:rPr lang="en-US" sz="1400"/>
              <a:t>Sales team-monthly production plan</a:t>
            </a:r>
            <a:endParaRPr lang="en-US" sz="1400"/>
          </a:p>
        </p:txBody>
      </p:sp>
      <p:cxnSp>
        <p:nvCxnSpPr>
          <p:cNvPr id="132" name="Straight Arrow Connector 131"/>
          <p:cNvCxnSpPr>
            <a:stCxn id="131" idx="1"/>
            <a:endCxn id="6" idx="3"/>
          </p:cNvCxnSpPr>
          <p:nvPr/>
        </p:nvCxnSpPr>
        <p:spPr>
          <a:xfrm flipH="1">
            <a:off x="7663815" y="1384300"/>
            <a:ext cx="866775" cy="12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23" idx="3"/>
            <a:endCxn id="58" idx="1"/>
          </p:cNvCxnSpPr>
          <p:nvPr/>
        </p:nvCxnSpPr>
        <p:spPr>
          <a:xfrm flipV="1">
            <a:off x="1645920" y="3169920"/>
            <a:ext cx="258445" cy="3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61" idx="3"/>
            <a:endCxn id="62" idx="1"/>
          </p:cNvCxnSpPr>
          <p:nvPr/>
        </p:nvCxnSpPr>
        <p:spPr>
          <a:xfrm>
            <a:off x="5099050" y="3230880"/>
            <a:ext cx="239395" cy="1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61" idx="1"/>
          </p:cNvCxnSpPr>
          <p:nvPr/>
        </p:nvCxnSpPr>
        <p:spPr>
          <a:xfrm>
            <a:off x="3298825" y="3169920"/>
            <a:ext cx="302260" cy="609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62" idx="3"/>
            <a:endCxn id="63" idx="1"/>
          </p:cNvCxnSpPr>
          <p:nvPr/>
        </p:nvCxnSpPr>
        <p:spPr>
          <a:xfrm>
            <a:off x="6740525" y="3232785"/>
            <a:ext cx="271145" cy="4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63" idx="3"/>
            <a:endCxn id="68" idx="1"/>
          </p:cNvCxnSpPr>
          <p:nvPr/>
        </p:nvCxnSpPr>
        <p:spPr>
          <a:xfrm>
            <a:off x="8605520" y="3237230"/>
            <a:ext cx="270510" cy="8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68" idx="3"/>
            <a:endCxn id="72" idx="1"/>
          </p:cNvCxnSpPr>
          <p:nvPr/>
        </p:nvCxnSpPr>
        <p:spPr>
          <a:xfrm>
            <a:off x="10231120" y="3246120"/>
            <a:ext cx="222885" cy="438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3" name="Elbow Connector 142"/>
          <p:cNvCxnSpPr>
            <a:stCxn id="56" idx="3"/>
            <a:endCxn id="147" idx="2"/>
          </p:cNvCxnSpPr>
          <p:nvPr/>
        </p:nvCxnSpPr>
        <p:spPr>
          <a:xfrm flipH="1" flipV="1">
            <a:off x="11549380" y="2209800"/>
            <a:ext cx="398145" cy="2369185"/>
          </a:xfrm>
          <a:prstGeom prst="bentConnector4">
            <a:avLst>
              <a:gd name="adj1" fmla="val -46570"/>
              <a:gd name="adj2" fmla="val 7121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44" name="Group 143"/>
          <p:cNvGrpSpPr/>
          <p:nvPr/>
        </p:nvGrpSpPr>
        <p:grpSpPr>
          <a:xfrm>
            <a:off x="11298555" y="1397000"/>
            <a:ext cx="483870" cy="358140"/>
            <a:chOff x="2209800" y="1295400"/>
            <a:chExt cx="609600" cy="357947"/>
          </a:xfrm>
        </p:grpSpPr>
        <p:sp>
          <p:nvSpPr>
            <p:cNvPr id="145" name="Rectangle 271"/>
            <p:cNvSpPr/>
            <p:nvPr/>
          </p:nvSpPr>
          <p:spPr>
            <a:xfrm>
              <a:off x="2209800" y="1295400"/>
              <a:ext cx="609600" cy="17643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algn="ctr" rtl="1"/>
              <a:r>
                <a:rPr lang="en-US" sz="1000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Process</a:t>
              </a:r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6" name="Rectangle 272"/>
            <p:cNvSpPr/>
            <p:nvPr/>
          </p:nvSpPr>
          <p:spPr>
            <a:xfrm>
              <a:off x="2209800" y="1476375"/>
              <a:ext cx="609600" cy="1769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square" lIns="18288" tIns="22860" rIns="0" bIns="0">
              <a:spAutoFit/>
            </a:bodyPr>
            <a:p>
              <a:pPr rtl="1"/>
              <a:endParaRPr lang="en-US" sz="1000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47" name="Text Box 146"/>
          <p:cNvSpPr txBox="1"/>
          <p:nvPr/>
        </p:nvSpPr>
        <p:spPr>
          <a:xfrm>
            <a:off x="10979785" y="1811020"/>
            <a:ext cx="1139190" cy="3987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 sz="1000"/>
              <a:t>Unloading and Dispatch</a:t>
            </a:r>
            <a:endParaRPr lang="en-US" sz="1000"/>
          </a:p>
        </p:txBody>
      </p:sp>
      <p:cxnSp>
        <p:nvCxnSpPr>
          <p:cNvPr id="4" name="Straight Arrow Connector 3"/>
          <p:cNvCxnSpPr>
            <a:stCxn id="9" idx="1"/>
          </p:cNvCxnSpPr>
          <p:nvPr/>
        </p:nvCxnSpPr>
        <p:spPr>
          <a:xfrm flipH="1">
            <a:off x="1223645" y="2118360"/>
            <a:ext cx="3613150" cy="4476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Explosion 1 25"/>
          <p:cNvSpPr/>
          <p:nvPr/>
        </p:nvSpPr>
        <p:spPr>
          <a:xfrm>
            <a:off x="5519420" y="1014095"/>
            <a:ext cx="498475" cy="512445"/>
          </a:xfrm>
          <a:prstGeom prst="irregularSeal1">
            <a:avLst/>
          </a:prstGeom>
          <a:solidFill>
            <a:srgbClr val="FFFF00"/>
          </a:solidFill>
          <a:ln>
            <a:solidFill>
              <a:srgbClr val="FFC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Explosion 1 27"/>
          <p:cNvSpPr/>
          <p:nvPr/>
        </p:nvSpPr>
        <p:spPr>
          <a:xfrm>
            <a:off x="10168255" y="2584450"/>
            <a:ext cx="498475" cy="512445"/>
          </a:xfrm>
          <a:prstGeom prst="irregularSeal1">
            <a:avLst/>
          </a:prstGeom>
          <a:solidFill>
            <a:srgbClr val="FFFF00"/>
          </a:solidFill>
          <a:ln>
            <a:solidFill>
              <a:srgbClr val="FFC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5890260" y="702945"/>
            <a:ext cx="3077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i="1" u="sng">
                <a:solidFill>
                  <a:schemeClr val="bg1"/>
                </a:solidFill>
              </a:rPr>
              <a:t>Information Flow</a:t>
            </a:r>
            <a:endParaRPr lang="en-US" b="1" i="1" u="sng">
              <a:solidFill>
                <a:schemeClr val="bg1"/>
              </a:solidFill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9613265" y="2247265"/>
            <a:ext cx="16852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 i="1" u="sng"/>
              <a:t>Material Flow</a:t>
            </a:r>
            <a:endParaRPr lang="en-US" sz="1600" b="1" i="1" u="sng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Data Storage in Google Sheets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B35EE5-9DAD-49E5-A7DF-03194E1E6D60}" type="slidenum">
              <a:rPr lang="en-IN" smtClean="0"/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760" y="1411605"/>
            <a:ext cx="11206480" cy="47605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Issues To Overcome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B35EE5-9DAD-49E5-A7DF-03194E1E6D60}" type="slidenum">
              <a:rPr lang="en-IN" smtClean="0"/>
            </a:fld>
            <a:endParaRPr lang="en-IN"/>
          </a:p>
        </p:txBody>
      </p:sp>
      <p:pic>
        <p:nvPicPr>
          <p:cNvPr id="6" name="Picture 5" descr="Screenshot (499)"/>
          <p:cNvPicPr>
            <a:picLocks noChangeAspect="1"/>
          </p:cNvPicPr>
          <p:nvPr/>
        </p:nvPicPr>
        <p:blipFill>
          <a:blip r:embed="rId1"/>
          <a:srcRect t="13155" b="6392"/>
          <a:stretch>
            <a:fillRect/>
          </a:stretch>
        </p:blipFill>
        <p:spPr>
          <a:xfrm>
            <a:off x="174625" y="3799205"/>
            <a:ext cx="5934710" cy="2571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Screenshot (501)"/>
          <p:cNvPicPr>
            <a:picLocks noChangeAspect="1"/>
          </p:cNvPicPr>
          <p:nvPr/>
        </p:nvPicPr>
        <p:blipFill>
          <a:blip r:embed="rId2"/>
          <a:srcRect t="14962" b="6698"/>
          <a:stretch>
            <a:fillRect/>
          </a:stretch>
        </p:blipFill>
        <p:spPr>
          <a:xfrm>
            <a:off x="6368415" y="3799205"/>
            <a:ext cx="5823585" cy="25647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b="13731"/>
          <a:stretch>
            <a:fillRect/>
          </a:stretch>
        </p:blipFill>
        <p:spPr>
          <a:xfrm>
            <a:off x="1742440" y="1112520"/>
            <a:ext cx="9148445" cy="2632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320" y="48220"/>
            <a:ext cx="12017680" cy="951977"/>
          </a:xfrm>
        </p:spPr>
        <p:txBody>
          <a:bodyPr>
            <a:normAutofit/>
          </a:bodyPr>
          <a:lstStyle/>
          <a:p>
            <a:r>
              <a:rPr lang="en-US" altLang="en-IN" dirty="0"/>
              <a:t>Results and Conclusion</a:t>
            </a:r>
            <a:endParaRPr lang="en-US" altLang="en-IN" dirty="0"/>
          </a:p>
        </p:txBody>
      </p:sp>
      <p:sp>
        <p:nvSpPr>
          <p:cNvPr id="2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175734" y="6494822"/>
            <a:ext cx="2743200" cy="365125"/>
          </a:xfrm>
        </p:spPr>
        <p:txBody>
          <a:bodyPr/>
          <a:lstStyle/>
          <a:p>
            <a:fld id="{C1B35EE5-9DAD-49E5-A7DF-03194E1E6D60}" type="slidenum">
              <a:rPr lang="en-IN" smtClean="0"/>
            </a:fld>
            <a:endParaRPr lang="en-IN"/>
          </a:p>
        </p:txBody>
      </p:sp>
      <p:sp>
        <p:nvSpPr>
          <p:cNvPr id="3" name="Text Box 2"/>
          <p:cNvSpPr txBox="1"/>
          <p:nvPr/>
        </p:nvSpPr>
        <p:spPr>
          <a:xfrm>
            <a:off x="349885" y="2812415"/>
            <a:ext cx="6191250" cy="1550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600" b="1"/>
              <a:t>What </a:t>
            </a:r>
            <a:r>
              <a:rPr lang="en-US" altLang="en-US" b="1"/>
              <a:t>was </a:t>
            </a:r>
            <a:r>
              <a:rPr lang="en-US" altLang="en-US" sz="1600" b="1"/>
              <a:t>the goal?​</a:t>
            </a:r>
            <a:endParaRPr lang="en-US" altLang="en-US" sz="1600" b="1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1600"/>
              <a:t>To develop a single app that manages the entire part tracking workflow</a:t>
            </a:r>
            <a:endParaRPr lang="en-US" altLang="en-US" sz="1600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1600"/>
              <a:t>Handle everything from daily shift planning to final dispatch</a:t>
            </a:r>
            <a:endParaRPr lang="en-US" altLang="en-US" sz="1600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1600"/>
              <a:t>Eliminate manual errors and improve shop floor efficiency</a:t>
            </a:r>
            <a:endParaRPr lang="en-US" altLang="en-US" sz="1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7690" y="4175125"/>
            <a:ext cx="2036445" cy="152717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38125" y="1160780"/>
            <a:ext cx="6303010" cy="149098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noAutofit/>
          </a:bodyPr>
          <a:p>
            <a:r>
              <a:rPr lang="en-US" altLang="en-US" b="1">
                <a:sym typeface="+mn-ea"/>
              </a:rPr>
              <a:t>What was the problem?</a:t>
            </a:r>
            <a:endParaRPr lang="en-US" altLang="en-US" b="1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1600">
                <a:sym typeface="+mn-ea"/>
              </a:rPr>
              <a:t>Part tracking was manual — whiteboards, WhatsApp</a:t>
            </a:r>
            <a:endParaRPr lang="en-US" altLang="en-US" sz="1600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1600">
                <a:sym typeface="+mn-ea"/>
              </a:rPr>
              <a:t>No proper communication between Paintshop &amp; Vehicle Assembly</a:t>
            </a:r>
            <a:endParaRPr lang="en-US" altLang="en-US" sz="1600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1600">
                <a:sym typeface="+mn-ea"/>
              </a:rPr>
              <a:t>No live visibility during shift operations</a:t>
            </a:r>
            <a:endParaRPr lang="en-US" altLang="en-US" sz="1600"/>
          </a:p>
          <a:p>
            <a:endParaRPr lang="en-US" altLang="en-US" sz="16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12025" t="15465" r="14371" b="15144"/>
          <a:stretch>
            <a:fillRect/>
          </a:stretch>
        </p:blipFill>
        <p:spPr>
          <a:xfrm>
            <a:off x="7397750" y="1160780"/>
            <a:ext cx="1075690" cy="225488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37490" y="2759075"/>
            <a:ext cx="6303010" cy="1731010"/>
          </a:xfrm>
          <a:prstGeom prst="roundRect">
            <a:avLst/>
          </a:prstGeom>
          <a:noFill/>
          <a:ln>
            <a:solidFill>
              <a:srgbClr val="FFC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350520" y="4714240"/>
            <a:ext cx="6190615" cy="1501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b="1">
                <a:sym typeface="+mn-ea"/>
              </a:rPr>
              <a:t>Why was this app needed in the shop floor environment?</a:t>
            </a:r>
            <a:endParaRPr lang="en-US" altLang="en-US" b="1">
              <a:sym typeface="+mn-ea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1600"/>
              <a:t>To streamline the tracking process and reduce manual effort</a:t>
            </a:r>
            <a:endParaRPr lang="en-US" altLang="en-US" sz="1600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1600"/>
              <a:t>To replace scattered communication with a centralized tracking system</a:t>
            </a:r>
            <a:endParaRPr lang="en-US" altLang="en-US" sz="1600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1600"/>
              <a:t>To support real-time decision-making across shifts and departments</a:t>
            </a:r>
            <a:endParaRPr lang="en-US" altLang="en-US" sz="1600"/>
          </a:p>
        </p:txBody>
      </p:sp>
      <p:sp>
        <p:nvSpPr>
          <p:cNvPr id="10" name="Rounded Rectangle 9"/>
          <p:cNvSpPr/>
          <p:nvPr/>
        </p:nvSpPr>
        <p:spPr>
          <a:xfrm>
            <a:off x="236855" y="4598035"/>
            <a:ext cx="6303645" cy="1736090"/>
          </a:xfrm>
          <a:prstGeom prst="roundRect">
            <a:avLst/>
          </a:prstGeom>
          <a:noFill/>
          <a:ln>
            <a:solidFill>
              <a:srgbClr val="92D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6657975" y="5991860"/>
            <a:ext cx="3035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200" i="1"/>
              <a:t>Before: Production plans written manually on boards</a:t>
            </a:r>
            <a:endParaRPr lang="en-US" altLang="en-US" sz="1200" i="1"/>
          </a:p>
        </p:txBody>
      </p:sp>
      <p:sp>
        <p:nvSpPr>
          <p:cNvPr id="12" name="Text Box 11"/>
          <p:cNvSpPr txBox="1"/>
          <p:nvPr/>
        </p:nvSpPr>
        <p:spPr>
          <a:xfrm>
            <a:off x="7098665" y="3576320"/>
            <a:ext cx="1674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 i="1"/>
              <a:t>Before: Plan being sent on whatsapp groups.</a:t>
            </a:r>
            <a:endParaRPr lang="en-US" sz="1200" i="1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rcRect t="3379" b="5863"/>
          <a:stretch>
            <a:fillRect/>
          </a:stretch>
        </p:blipFill>
        <p:spPr>
          <a:xfrm>
            <a:off x="10257790" y="4036695"/>
            <a:ext cx="1210310" cy="199517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9935210" y="1225550"/>
            <a:ext cx="1896745" cy="2189480"/>
            <a:chOff x="9571" y="2475"/>
            <a:chExt cx="5565" cy="66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rcRect t="3818" b="6177"/>
            <a:stretch>
              <a:fillRect/>
            </a:stretch>
          </p:blipFill>
          <p:spPr>
            <a:xfrm>
              <a:off x="9571" y="2475"/>
              <a:ext cx="3473" cy="660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rcRect t="3779" b="6166"/>
            <a:stretch>
              <a:fillRect/>
            </a:stretch>
          </p:blipFill>
          <p:spPr>
            <a:xfrm>
              <a:off x="11664" y="2475"/>
              <a:ext cx="3472" cy="6601"/>
            </a:xfrm>
            <a:prstGeom prst="rect">
              <a:avLst/>
            </a:prstGeom>
          </p:spPr>
        </p:pic>
      </p:grpSp>
      <p:sp>
        <p:nvSpPr>
          <p:cNvPr id="17" name="Text Box 16"/>
          <p:cNvSpPr txBox="1"/>
          <p:nvPr/>
        </p:nvSpPr>
        <p:spPr>
          <a:xfrm>
            <a:off x="9693275" y="3575050"/>
            <a:ext cx="2286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 i="1"/>
              <a:t>After: Plan being added on a centralised app available to all</a:t>
            </a:r>
            <a:endParaRPr lang="en-US" sz="1200" i="1"/>
          </a:p>
        </p:txBody>
      </p:sp>
      <p:sp>
        <p:nvSpPr>
          <p:cNvPr id="18" name="Text Box 17"/>
          <p:cNvSpPr txBox="1"/>
          <p:nvPr/>
        </p:nvSpPr>
        <p:spPr>
          <a:xfrm>
            <a:off x="9945370" y="5977890"/>
            <a:ext cx="1973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 i="1"/>
              <a:t>After:Automated tracking based on Qr scanning .</a:t>
            </a:r>
            <a:endParaRPr lang="en-US" sz="1200" i="1"/>
          </a:p>
        </p:txBody>
      </p:sp>
      <p:sp>
        <p:nvSpPr>
          <p:cNvPr id="19" name="Right Arrow 18"/>
          <p:cNvSpPr/>
          <p:nvPr/>
        </p:nvSpPr>
        <p:spPr>
          <a:xfrm>
            <a:off x="9036050" y="2221230"/>
            <a:ext cx="774700" cy="299720"/>
          </a:xfrm>
          <a:prstGeom prst="rightArrow">
            <a:avLst/>
          </a:prstGeom>
          <a:solidFill>
            <a:srgbClr val="0989C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9036050" y="4788535"/>
            <a:ext cx="774700" cy="299720"/>
          </a:xfrm>
          <a:prstGeom prst="rightArrow">
            <a:avLst/>
          </a:prstGeom>
          <a:solidFill>
            <a:srgbClr val="0989C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Acknowledgment</a:t>
            </a:r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B35EE5-9DAD-49E5-A7DF-03194E1E6D60}" type="slidenum">
              <a:rPr lang="en-IN" smtClean="0"/>
            </a:fld>
            <a:endParaRPr lang="en-IN"/>
          </a:p>
        </p:txBody>
      </p:sp>
      <p:sp>
        <p:nvSpPr>
          <p:cNvPr id="4" name="Text Box 3"/>
          <p:cNvSpPr txBox="1"/>
          <p:nvPr/>
        </p:nvSpPr>
        <p:spPr>
          <a:xfrm>
            <a:off x="248920" y="1336040"/>
            <a:ext cx="11698605" cy="4914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/>
              <a:t>I would like to express my heartfelt gratitude to</a:t>
            </a:r>
            <a:r>
              <a:rPr lang="en-US" altLang="en-US" b="1"/>
              <a:t> Amar Sir</a:t>
            </a:r>
            <a:r>
              <a:rPr lang="en-US" altLang="en-US"/>
              <a:t> for his constant guidance, support, and encouragement throughout the course of this project. His insights and direction helped me stay focused and move forward with clarity, especially during challenging moments.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I am also sincerely thankful to </a:t>
            </a:r>
            <a:r>
              <a:rPr lang="en-US" altLang="en-US" b="1"/>
              <a:t>Arun Sir</a:t>
            </a:r>
            <a:r>
              <a:rPr lang="en-US" altLang="en-US"/>
              <a:t> for his valuable assistance with the tasks assigned to me, which made the overall process more manageable and structured.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My special thanks to </a:t>
            </a:r>
            <a:r>
              <a:rPr lang="en-US" altLang="en-US" b="1"/>
              <a:t>Vaibhav Sir</a:t>
            </a:r>
            <a:r>
              <a:rPr lang="en-US" altLang="en-US"/>
              <a:t> for his hands-on support during the implementation phase of the application, ensuring smooth execution on the shop floor.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I would like to acknowledge the efforts of our HR team — </a:t>
            </a:r>
            <a:r>
              <a:rPr lang="en-US" altLang="en-US" b="1"/>
              <a:t>Pranav Sir</a:t>
            </a:r>
            <a:r>
              <a:rPr lang="en-US" altLang="en-US"/>
              <a:t> and </a:t>
            </a:r>
            <a:r>
              <a:rPr lang="en-US" altLang="en-US" b="1"/>
              <a:t>Reeba Ma'am</a:t>
            </a:r>
            <a:r>
              <a:rPr lang="en-US" altLang="en-US"/>
              <a:t> — for facilitating a smooth and well-coordinated process throughout.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Lastly, I extend my deep appreciation to the entire Paint Shop team for their cooperation, allowing me to conduct observations and helping me gain a deeper understanding of the workflow.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To everyone who supported me throughout this journey — thank you for being a part of it.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7410" y="2240915"/>
            <a:ext cx="4528820" cy="2125980"/>
          </a:xfrm>
        </p:spPr>
        <p:txBody>
          <a:bodyPr>
            <a:normAutofit/>
          </a:bodyPr>
          <a:lstStyle/>
          <a:p>
            <a:r>
              <a:rPr lang="en-US" sz="6000" b="1">
                <a:latin typeface="Helvetica"/>
                <a:cs typeface="Helvetica"/>
              </a:rPr>
              <a:t>Thank You</a:t>
            </a:r>
            <a:endParaRPr lang="en-IN" sz="60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E19B-BBB1-2246-AAA4-0D48B8609D3A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0" y="597535"/>
          <a:ext cx="12157710" cy="6030595"/>
        </p:xfrm>
        <a:graphic>
          <a:graphicData uri="http://schemas.openxmlformats.org/drawingml/2006/table">
            <a:tbl>
              <a:tblPr firstRow="1">
                <a:tableStyleId>{BC89EF96-8CEA-46FF-86C4-4CE0E7609802}</a:tableStyleId>
              </a:tblPr>
              <a:tblGrid>
                <a:gridCol w="1473835"/>
                <a:gridCol w="1583690"/>
                <a:gridCol w="1901190"/>
                <a:gridCol w="3250565"/>
                <a:gridCol w="3948430"/>
              </a:tblGrid>
              <a:tr h="3022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Area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Stage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Type of Waste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Description of Waste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Idea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1066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Material flow</a:t>
                      </a:r>
                      <a:endParaRPr lang="en-US" sz="16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Transportation from receipt area to paint conveyor 2</a:t>
                      </a:r>
                      <a:endParaRPr lang="en-US" sz="16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Motion, Overprocessing</a:t>
                      </a:r>
                      <a:endParaRPr lang="en-US" sz="16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noProof="0" dirty="0"/>
                        <a:t>Manual handling leads to high MFI, inefficient transport, and manpower overuse (3 operators)</a:t>
                      </a:r>
                      <a:r>
                        <a:rPr lang="en-US" sz="1600" dirty="0"/>
                        <a:t>.</a:t>
                      </a:r>
                      <a:endParaRPr lang="en-US" sz="16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noProof="0" dirty="0"/>
                        <a:t>Replace with BOPT to reduce handling time and improve efficiency</a:t>
                      </a:r>
                      <a:endParaRPr lang="en-US" sz="1600" u="none" strike="noStrike" noProof="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10668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Inspection</a:t>
                      </a:r>
                      <a:endParaRPr lang="en-US" sz="16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Low Manpower Utilization, Motion</a:t>
                      </a:r>
                      <a:endParaRPr lang="en-US" sz="16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noProof="0" dirty="0"/>
                        <a:t>11 at unloading, 4 at inspection; split inspection stations cause idle manpower and uneven load distribution</a:t>
                      </a:r>
                      <a:endParaRPr lang="en-US" sz="1600" u="none" strike="noStrike" noProof="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Merge both inspection stations into one to eliminate idle time and improve manpower efficiency.</a:t>
                      </a:r>
                      <a:endParaRPr lang="en-US" sz="16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9359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Sanding and Polishing</a:t>
                      </a:r>
                      <a:endParaRPr lang="en-US" sz="16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Motion, Transportation</a:t>
                      </a:r>
                      <a:endParaRPr lang="en-US" sz="1600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noProof="0" dirty="0"/>
                        <a:t>Distant stations increase search time and manual transfers, affecting process flow and raising MFI</a:t>
                      </a:r>
                      <a:endParaRPr lang="en-US" sz="1600" u="none" strike="noStrike" noProof="0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Introduce in-line sanding and polishing on conveyor to reduce extra movement and manual handling.</a:t>
                      </a:r>
                      <a:endParaRPr lang="en-US" sz="16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90297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Dispatch</a:t>
                      </a:r>
                      <a:endParaRPr lang="en-US" sz="16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Delay</a:t>
                      </a:r>
                      <a:endParaRPr lang="en-US" sz="16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noProof="0" dirty="0"/>
                        <a:t>Suboptimal trolley loading leads to underutilized transport cycles and dispatch delays</a:t>
                      </a:r>
                      <a:endParaRPr lang="en-US" sz="1600" u="none" strike="noStrike" noProof="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Optimize trolley design/layout to ensure maximum space utilization and reduce dispatch delays.</a:t>
                      </a:r>
                      <a:endParaRPr lang="en-US" sz="16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1661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Information flow</a:t>
                      </a:r>
                      <a:endParaRPr lang="en-US" sz="16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Dispatch–Vehicle Assembly Communication</a:t>
                      </a:r>
                      <a:endParaRPr lang="en-US" sz="16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Waiting / Defects</a:t>
                      </a:r>
                      <a:endParaRPr lang="en-US" sz="16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No structured communication between receipt, dispatch, and vehicle assembly unloading. Results in delayed updates, errors in delivery. </a:t>
                      </a:r>
                      <a:endParaRPr lang="en-US" sz="16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Implement App-Based Tracking System to ensure real-time coordination across dispatch and vehicle assembly points.</a:t>
                      </a:r>
                      <a:endParaRPr lang="en-US" sz="16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" name="Text Box 1"/>
          <p:cNvSpPr txBox="1"/>
          <p:nvPr/>
        </p:nvSpPr>
        <p:spPr>
          <a:xfrm>
            <a:off x="13970" y="13970"/>
            <a:ext cx="7546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bg1"/>
                </a:solidFill>
              </a:rPr>
              <a:t>Improvement Scopes</a:t>
            </a:r>
            <a:endParaRPr 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36870" y="2760980"/>
            <a:ext cx="6436995" cy="1936750"/>
          </a:xfrm>
        </p:spPr>
        <p:txBody>
          <a:bodyPr>
            <a:normAutofit/>
          </a:bodyPr>
          <a:p>
            <a:r>
              <a:rPr lang="en-US" sz="5335" b="1"/>
              <a:t>MATERIAL FLOW</a:t>
            </a:r>
            <a:br>
              <a:rPr lang="en-US" sz="5335" b="1"/>
            </a:br>
            <a:r>
              <a:rPr lang="en-US" sz="5335" b="1"/>
              <a:t>- PAINT SHOP </a:t>
            </a:r>
            <a:endParaRPr lang="en-US" sz="5335" b="1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B35EE5-9DAD-49E5-A7DF-03194E1E6D60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Process Flow Chart</a:t>
            </a:r>
            <a:endParaRPr lang="en-US"/>
          </a:p>
        </p:txBody>
      </p:sp>
      <p:pic>
        <p:nvPicPr>
          <p:cNvPr id="4" name="Picture 3" descr="A black and white background with a few triangles&#10;&#10;AI-generated content may be incorrect."/>
          <p:cNvPicPr>
            <a:picLocks noChangeAspect="1"/>
          </p:cNvPicPr>
          <p:nvPr/>
        </p:nvPicPr>
        <p:blipFill>
          <a:blip r:embed="rId1"/>
          <a:srcRect l="551" t="-160" r="184" b="1202"/>
          <a:stretch>
            <a:fillRect/>
          </a:stretch>
        </p:blipFill>
        <p:spPr>
          <a:xfrm>
            <a:off x="4695549" y="639062"/>
            <a:ext cx="1935772" cy="1363894"/>
          </a:xfrm>
          <a:prstGeom prst="rect">
            <a:avLst/>
          </a:prstGeom>
        </p:spPr>
      </p:pic>
      <p:pic>
        <p:nvPicPr>
          <p:cNvPr id="5" name="Picture 4" descr="A black and white sign with black text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993" y="641271"/>
            <a:ext cx="1952806" cy="1547183"/>
          </a:xfrm>
          <a:prstGeom prst="rect">
            <a:avLst/>
          </a:prstGeom>
        </p:spPr>
      </p:pic>
      <p:pic>
        <p:nvPicPr>
          <p:cNvPr id="7" name="Picture 6" descr="A white rectangular sign with black text&#10;&#10;AI-generated content may be incorrect."/>
          <p:cNvPicPr>
            <a:picLocks noChangeAspect="1"/>
          </p:cNvPicPr>
          <p:nvPr/>
        </p:nvPicPr>
        <p:blipFill>
          <a:blip r:embed="rId3"/>
          <a:srcRect l="16667" t="19872" r="17424" b="22667"/>
          <a:stretch>
            <a:fillRect/>
          </a:stretch>
        </p:blipFill>
        <p:spPr>
          <a:xfrm>
            <a:off x="8561047" y="2006082"/>
            <a:ext cx="1810903" cy="1524177"/>
          </a:xfrm>
          <a:prstGeom prst="rect">
            <a:avLst/>
          </a:prstGeom>
        </p:spPr>
      </p:pic>
      <p:pic>
        <p:nvPicPr>
          <p:cNvPr id="8" name="Picture 7" descr="A black and white sign with black text&#10;&#10;AI-generated content may be incorrect."/>
          <p:cNvPicPr>
            <a:picLocks noChangeAspect="1"/>
          </p:cNvPicPr>
          <p:nvPr/>
        </p:nvPicPr>
        <p:blipFill>
          <a:blip r:embed="rId4"/>
          <a:srcRect l="22671" t="24523" r="23270" b="24400"/>
          <a:stretch>
            <a:fillRect/>
          </a:stretch>
        </p:blipFill>
        <p:spPr>
          <a:xfrm>
            <a:off x="329937" y="2166859"/>
            <a:ext cx="1607846" cy="1368322"/>
          </a:xfrm>
          <a:prstGeom prst="rect">
            <a:avLst/>
          </a:prstGeom>
        </p:spPr>
      </p:pic>
      <p:pic>
        <p:nvPicPr>
          <p:cNvPr id="9" name="Picture 8" descr="A sign with black text&#10;&#10;AI-generated content may be incorrect.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98" y="3588631"/>
            <a:ext cx="1789801" cy="1331522"/>
          </a:xfrm>
          <a:prstGeom prst="rect">
            <a:avLst/>
          </a:prstGeom>
        </p:spPr>
      </p:pic>
      <p:pic>
        <p:nvPicPr>
          <p:cNvPr id="12" name="Picture 11" descr="A sign with black text&#10;&#10;AI-generated content may be incorrect.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02" y="4916110"/>
            <a:ext cx="1789801" cy="1321998"/>
          </a:xfrm>
          <a:prstGeom prst="rect">
            <a:avLst/>
          </a:prstGeom>
        </p:spPr>
      </p:pic>
      <p:pic>
        <p:nvPicPr>
          <p:cNvPr id="14" name="Picture 13" descr="A sign with black text&#10;&#10;AI-generated content may be incorrect.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1496" y="3579016"/>
            <a:ext cx="1789802" cy="1336374"/>
          </a:xfrm>
          <a:prstGeom prst="rect">
            <a:avLst/>
          </a:prstGeom>
        </p:spPr>
      </p:pic>
      <p:pic>
        <p:nvPicPr>
          <p:cNvPr id="15" name="Picture 14" descr="A white rectangular sign with black text&#10;&#10;AI-generated content may be incorrect.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8023" y="3593394"/>
            <a:ext cx="1789802" cy="1365128"/>
          </a:xfrm>
          <a:prstGeom prst="rect">
            <a:avLst/>
          </a:prstGeom>
        </p:spPr>
      </p:pic>
      <p:pic>
        <p:nvPicPr>
          <p:cNvPr id="16" name="Picture 15" descr="A white sign with black text&#10;&#10;AI-generated content may be incorrect.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5798" y="3622151"/>
            <a:ext cx="1789800" cy="1365129"/>
          </a:xfrm>
          <a:prstGeom prst="rect">
            <a:avLst/>
          </a:prstGeom>
        </p:spPr>
      </p:pic>
      <p:pic>
        <p:nvPicPr>
          <p:cNvPr id="17" name="Picture 16" descr="A white rectangular sign with black text&#10;&#10;AI-generated content may be incorrect.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9195" y="3650903"/>
            <a:ext cx="1789800" cy="1336375"/>
          </a:xfrm>
          <a:prstGeom prst="rect">
            <a:avLst/>
          </a:prstGeom>
        </p:spPr>
      </p:pic>
      <p:pic>
        <p:nvPicPr>
          <p:cNvPr id="19" name="Picture 18" descr="A sign with black text&#10;&#10;AI-generated content may be incorrect.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3956" y="5103015"/>
            <a:ext cx="1809030" cy="1350753"/>
          </a:xfrm>
          <a:prstGeom prst="rect">
            <a:avLst/>
          </a:prstGeom>
        </p:spPr>
      </p:pic>
      <p:pic>
        <p:nvPicPr>
          <p:cNvPr id="20" name="Picture 19" descr="A white sign with black text&#10;&#10;AI-generated content may be incorrect.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58482" y="3636525"/>
            <a:ext cx="1789263" cy="1350752"/>
          </a:xfrm>
          <a:prstGeom prst="rect">
            <a:avLst/>
          </a:prstGeom>
        </p:spPr>
      </p:pic>
      <p:pic>
        <p:nvPicPr>
          <p:cNvPr id="21" name="Picture 20" descr="A white rectangular sign with black text&#10;&#10;AI-generated content may be incorrect.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31199" y="3650903"/>
            <a:ext cx="1707489" cy="1321997"/>
          </a:xfrm>
          <a:prstGeom prst="rect">
            <a:avLst/>
          </a:prstGeom>
        </p:spPr>
      </p:pic>
      <p:sp>
        <p:nvSpPr>
          <p:cNvPr id="23" name="Arrow: Right 22"/>
          <p:cNvSpPr/>
          <p:nvPr/>
        </p:nvSpPr>
        <p:spPr>
          <a:xfrm rot="8160000">
            <a:off x="10138178" y="2388565"/>
            <a:ext cx="1238848" cy="304920"/>
          </a:xfrm>
          <a:prstGeom prst="rightArrow">
            <a:avLst/>
          </a:prstGeom>
          <a:solidFill>
            <a:srgbClr val="0972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/>
          <p:cNvSpPr/>
          <p:nvPr/>
        </p:nvSpPr>
        <p:spPr>
          <a:xfrm rot="1080000">
            <a:off x="6628184" y="1836144"/>
            <a:ext cx="1957715" cy="233032"/>
          </a:xfrm>
          <a:prstGeom prst="rightArrow">
            <a:avLst/>
          </a:prstGeom>
          <a:solidFill>
            <a:srgbClr val="0972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/>
          <p:cNvSpPr/>
          <p:nvPr/>
        </p:nvSpPr>
        <p:spPr>
          <a:xfrm rot="10800000">
            <a:off x="1937545" y="2575997"/>
            <a:ext cx="6644735" cy="233032"/>
          </a:xfrm>
          <a:prstGeom prst="rightArrow">
            <a:avLst/>
          </a:prstGeom>
          <a:solidFill>
            <a:srgbClr val="0972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/>
          <p:cNvSpPr/>
          <p:nvPr/>
        </p:nvSpPr>
        <p:spPr>
          <a:xfrm>
            <a:off x="968375" y="3395345"/>
            <a:ext cx="285750" cy="3492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/>
          <p:cNvSpPr/>
          <p:nvPr/>
        </p:nvSpPr>
        <p:spPr>
          <a:xfrm rot="16200000">
            <a:off x="2696952" y="4771378"/>
            <a:ext cx="372014" cy="252501"/>
          </a:xfrm>
          <a:prstGeom prst="rightArrow">
            <a:avLst/>
          </a:prstGeom>
          <a:solidFill>
            <a:srgbClr val="0972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/>
          <p:cNvSpPr/>
          <p:nvPr/>
        </p:nvSpPr>
        <p:spPr>
          <a:xfrm>
            <a:off x="3451764" y="4260981"/>
            <a:ext cx="285750" cy="238124"/>
          </a:xfrm>
          <a:prstGeom prst="rightArrow">
            <a:avLst/>
          </a:prstGeom>
          <a:solidFill>
            <a:srgbClr val="0972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/>
          <p:cNvSpPr/>
          <p:nvPr/>
        </p:nvSpPr>
        <p:spPr>
          <a:xfrm>
            <a:off x="5119538" y="4275359"/>
            <a:ext cx="285750" cy="238124"/>
          </a:xfrm>
          <a:prstGeom prst="rightArrow">
            <a:avLst/>
          </a:prstGeom>
          <a:solidFill>
            <a:srgbClr val="0972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/>
          <p:cNvSpPr/>
          <p:nvPr/>
        </p:nvSpPr>
        <p:spPr>
          <a:xfrm>
            <a:off x="6772934" y="4275358"/>
            <a:ext cx="285750" cy="238124"/>
          </a:xfrm>
          <a:prstGeom prst="rightArrow">
            <a:avLst/>
          </a:prstGeom>
          <a:solidFill>
            <a:srgbClr val="0972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/>
          <p:cNvSpPr/>
          <p:nvPr/>
        </p:nvSpPr>
        <p:spPr>
          <a:xfrm>
            <a:off x="8426330" y="4275357"/>
            <a:ext cx="285750" cy="238124"/>
          </a:xfrm>
          <a:prstGeom prst="rightArrow">
            <a:avLst/>
          </a:prstGeom>
          <a:solidFill>
            <a:srgbClr val="0972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/>
          <p:cNvSpPr/>
          <p:nvPr/>
        </p:nvSpPr>
        <p:spPr>
          <a:xfrm>
            <a:off x="10094103" y="4275356"/>
            <a:ext cx="285750" cy="238124"/>
          </a:xfrm>
          <a:prstGeom prst="rightArrow">
            <a:avLst/>
          </a:prstGeom>
          <a:solidFill>
            <a:srgbClr val="0972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Bent-Up 9"/>
          <p:cNvSpPr/>
          <p:nvPr/>
        </p:nvSpPr>
        <p:spPr>
          <a:xfrm rot="5400000">
            <a:off x="6253253" y="4952294"/>
            <a:ext cx="1147194" cy="639193"/>
          </a:xfrm>
          <a:prstGeom prst="bentUpArrow">
            <a:avLst/>
          </a:prstGeom>
          <a:solidFill>
            <a:srgbClr val="0972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Bent-Up 10"/>
          <p:cNvSpPr/>
          <p:nvPr/>
        </p:nvSpPr>
        <p:spPr>
          <a:xfrm>
            <a:off x="8552731" y="4691703"/>
            <a:ext cx="640391" cy="1091780"/>
          </a:xfrm>
          <a:prstGeom prst="bentUpArrow">
            <a:avLst/>
          </a:prstGeom>
          <a:solidFill>
            <a:srgbClr val="0972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/>
          <p:cNvSpPr/>
          <p:nvPr/>
        </p:nvSpPr>
        <p:spPr>
          <a:xfrm>
            <a:off x="968375" y="4732439"/>
            <a:ext cx="285750" cy="349250"/>
          </a:xfrm>
          <a:prstGeom prst="downArrow">
            <a:avLst/>
          </a:prstGeom>
          <a:solidFill>
            <a:srgbClr val="0972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/>
          <p:cNvSpPr/>
          <p:nvPr/>
        </p:nvSpPr>
        <p:spPr>
          <a:xfrm>
            <a:off x="1783990" y="5540566"/>
            <a:ext cx="285750" cy="238124"/>
          </a:xfrm>
          <a:prstGeom prst="rightArrow">
            <a:avLst/>
          </a:prstGeom>
          <a:solidFill>
            <a:srgbClr val="0972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white sign with black text&#10;&#10;AI-generated content may be incorrect."/>
          <p:cNvPicPr>
            <a:picLocks noChangeAspect="1"/>
          </p:cNvPicPr>
          <p:nvPr/>
        </p:nvPicPr>
        <p:blipFill>
          <a:blip r:embed="rId14"/>
          <a:srcRect l="5574" t="10354" r="2586" b="-1134"/>
          <a:stretch>
            <a:fillRect/>
          </a:stretch>
        </p:blipFill>
        <p:spPr>
          <a:xfrm>
            <a:off x="2047798" y="5101036"/>
            <a:ext cx="1648192" cy="1160950"/>
          </a:xfrm>
          <a:prstGeom prst="rect">
            <a:avLst/>
          </a:prstGeom>
        </p:spPr>
      </p:pic>
      <p:pic>
        <p:nvPicPr>
          <p:cNvPr id="31" name="Picture 30" descr="A white square with black text&#10;&#10;AI-generated content may be incorrect.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62711" y="2611869"/>
            <a:ext cx="1003900" cy="927161"/>
          </a:xfrm>
          <a:prstGeom prst="rect">
            <a:avLst/>
          </a:prstGeom>
        </p:spPr>
      </p:pic>
      <p:pic>
        <p:nvPicPr>
          <p:cNvPr id="32" name="Picture 31" descr="A white sign with black text&#10;&#10;AI-generated content may be incorrect.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9870" y="847947"/>
            <a:ext cx="1554372" cy="133511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231231" y="2126455"/>
            <a:ext cx="2464593" cy="3683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ea typeface="Calibri" panose="020F0502020204030204"/>
                <a:cs typeface="Calibri" panose="020F0502020204030204"/>
              </a:rPr>
              <a:t>Paint Conveyor line 2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Process Flow Chart</a:t>
            </a:r>
            <a:endParaRPr lang="en-US"/>
          </a:p>
        </p:txBody>
      </p:sp>
      <p:pic>
        <p:nvPicPr>
          <p:cNvPr id="4" name="Picture 3" descr="A black and white background with a few triangles&#10;&#10;AI-generated content may be incorrect."/>
          <p:cNvPicPr>
            <a:picLocks noChangeAspect="1"/>
          </p:cNvPicPr>
          <p:nvPr/>
        </p:nvPicPr>
        <p:blipFill>
          <a:blip r:embed="rId1"/>
          <a:srcRect l="551" t="-160" r="184" b="1202"/>
          <a:stretch>
            <a:fillRect/>
          </a:stretch>
        </p:blipFill>
        <p:spPr>
          <a:xfrm>
            <a:off x="4695549" y="482217"/>
            <a:ext cx="1935772" cy="1363894"/>
          </a:xfrm>
          <a:prstGeom prst="rect">
            <a:avLst/>
          </a:prstGeom>
        </p:spPr>
      </p:pic>
      <p:pic>
        <p:nvPicPr>
          <p:cNvPr id="5" name="Picture 4" descr="A black and white sign with black text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993" y="484426"/>
            <a:ext cx="1952806" cy="1547183"/>
          </a:xfrm>
          <a:prstGeom prst="rect">
            <a:avLst/>
          </a:prstGeom>
        </p:spPr>
      </p:pic>
      <p:pic>
        <p:nvPicPr>
          <p:cNvPr id="7" name="Picture 6" descr="A white rectangular sign with black text&#10;&#10;AI-generated content may be incorrect."/>
          <p:cNvPicPr>
            <a:picLocks noChangeAspect="1"/>
          </p:cNvPicPr>
          <p:nvPr/>
        </p:nvPicPr>
        <p:blipFill>
          <a:blip r:embed="rId3"/>
          <a:srcRect l="16667" t="19872" r="17424" b="22667"/>
          <a:stretch>
            <a:fillRect/>
          </a:stretch>
        </p:blipFill>
        <p:spPr>
          <a:xfrm>
            <a:off x="8561047" y="1849237"/>
            <a:ext cx="1810903" cy="1524177"/>
          </a:xfrm>
          <a:prstGeom prst="rect">
            <a:avLst/>
          </a:prstGeom>
        </p:spPr>
      </p:pic>
      <p:pic>
        <p:nvPicPr>
          <p:cNvPr id="8" name="Picture 7" descr="A black and white sign with black text&#10;&#10;AI-generated content may be incorrect."/>
          <p:cNvPicPr>
            <a:picLocks noChangeAspect="1"/>
          </p:cNvPicPr>
          <p:nvPr/>
        </p:nvPicPr>
        <p:blipFill>
          <a:blip r:embed="rId4"/>
          <a:srcRect l="22671" t="24523" r="23270" b="24400"/>
          <a:stretch>
            <a:fillRect/>
          </a:stretch>
        </p:blipFill>
        <p:spPr>
          <a:xfrm>
            <a:off x="329937" y="2010014"/>
            <a:ext cx="1607846" cy="1368322"/>
          </a:xfrm>
          <a:prstGeom prst="rect">
            <a:avLst/>
          </a:prstGeom>
        </p:spPr>
      </p:pic>
      <p:pic>
        <p:nvPicPr>
          <p:cNvPr id="9" name="Picture 8" descr="A sign with black text&#10;&#10;AI-generated content may be incorrect.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98" y="3431786"/>
            <a:ext cx="1789801" cy="1331522"/>
          </a:xfrm>
          <a:prstGeom prst="rect">
            <a:avLst/>
          </a:prstGeom>
        </p:spPr>
      </p:pic>
      <p:pic>
        <p:nvPicPr>
          <p:cNvPr id="12" name="Picture 11" descr="A sign with black text&#10;&#10;AI-generated content may be incorrect.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02" y="4759265"/>
            <a:ext cx="1789801" cy="1321998"/>
          </a:xfrm>
          <a:prstGeom prst="rect">
            <a:avLst/>
          </a:prstGeom>
        </p:spPr>
      </p:pic>
      <p:pic>
        <p:nvPicPr>
          <p:cNvPr id="14" name="Picture 13" descr="A sign with black text&#10;&#10;AI-generated content may be incorrect.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1496" y="3422171"/>
            <a:ext cx="1789802" cy="1336374"/>
          </a:xfrm>
          <a:prstGeom prst="rect">
            <a:avLst/>
          </a:prstGeom>
        </p:spPr>
      </p:pic>
      <p:pic>
        <p:nvPicPr>
          <p:cNvPr id="15" name="Picture 14" descr="A white rectangular sign with black text&#10;&#10;AI-generated content may be incorrect.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8023" y="3422172"/>
            <a:ext cx="1789802" cy="1365128"/>
          </a:xfrm>
          <a:prstGeom prst="rect">
            <a:avLst/>
          </a:prstGeom>
        </p:spPr>
      </p:pic>
      <p:pic>
        <p:nvPicPr>
          <p:cNvPr id="16" name="Picture 15" descr="A white sign with black text&#10;&#10;AI-generated content may be incorrect.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5798" y="3465306"/>
            <a:ext cx="1789800" cy="1365129"/>
          </a:xfrm>
          <a:prstGeom prst="rect">
            <a:avLst/>
          </a:prstGeom>
        </p:spPr>
      </p:pic>
      <p:pic>
        <p:nvPicPr>
          <p:cNvPr id="17" name="Picture 16" descr="A white rectangular sign with black text&#10;&#10;AI-generated content may be incorrect.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9195" y="3494058"/>
            <a:ext cx="1789800" cy="1336375"/>
          </a:xfrm>
          <a:prstGeom prst="rect">
            <a:avLst/>
          </a:prstGeom>
        </p:spPr>
      </p:pic>
      <p:pic>
        <p:nvPicPr>
          <p:cNvPr id="19" name="Picture 18" descr="A sign with black text&#10;&#10;AI-generated content may be incorrect.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3956" y="4946170"/>
            <a:ext cx="1809030" cy="1350753"/>
          </a:xfrm>
          <a:prstGeom prst="rect">
            <a:avLst/>
          </a:prstGeom>
        </p:spPr>
      </p:pic>
      <p:pic>
        <p:nvPicPr>
          <p:cNvPr id="20" name="Picture 19" descr="A white sign with black text&#10;&#10;AI-generated content may be incorrect.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58482" y="3479680"/>
            <a:ext cx="1789263" cy="1350752"/>
          </a:xfrm>
          <a:prstGeom prst="rect">
            <a:avLst/>
          </a:prstGeom>
        </p:spPr>
      </p:pic>
      <p:pic>
        <p:nvPicPr>
          <p:cNvPr id="21" name="Picture 20" descr="A white rectangular sign with black text&#10;&#10;AI-generated content may be incorrect.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31199" y="3494058"/>
            <a:ext cx="1707489" cy="1321997"/>
          </a:xfrm>
          <a:prstGeom prst="rect">
            <a:avLst/>
          </a:prstGeom>
        </p:spPr>
      </p:pic>
      <p:sp>
        <p:nvSpPr>
          <p:cNvPr id="23" name="Arrow: Right 22"/>
          <p:cNvSpPr/>
          <p:nvPr/>
        </p:nvSpPr>
        <p:spPr>
          <a:xfrm rot="8160000">
            <a:off x="10138178" y="2231720"/>
            <a:ext cx="1238848" cy="304920"/>
          </a:xfrm>
          <a:prstGeom prst="rightArrow">
            <a:avLst/>
          </a:prstGeom>
          <a:solidFill>
            <a:srgbClr val="0972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/>
          <p:cNvSpPr/>
          <p:nvPr/>
        </p:nvSpPr>
        <p:spPr>
          <a:xfrm rot="1080000">
            <a:off x="6628184" y="1679299"/>
            <a:ext cx="1957715" cy="233032"/>
          </a:xfrm>
          <a:prstGeom prst="rightArrow">
            <a:avLst/>
          </a:prstGeom>
          <a:solidFill>
            <a:srgbClr val="0972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/>
          <p:cNvSpPr/>
          <p:nvPr/>
        </p:nvSpPr>
        <p:spPr>
          <a:xfrm rot="10800000">
            <a:off x="1937545" y="2419152"/>
            <a:ext cx="6644735" cy="233032"/>
          </a:xfrm>
          <a:prstGeom prst="rightArrow">
            <a:avLst/>
          </a:prstGeom>
          <a:solidFill>
            <a:srgbClr val="0972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/>
          <p:cNvSpPr/>
          <p:nvPr/>
        </p:nvSpPr>
        <p:spPr>
          <a:xfrm>
            <a:off x="968375" y="3238500"/>
            <a:ext cx="285750" cy="3492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/>
          <p:cNvSpPr/>
          <p:nvPr/>
        </p:nvSpPr>
        <p:spPr>
          <a:xfrm rot="16200000">
            <a:off x="2696952" y="4614533"/>
            <a:ext cx="372014" cy="252501"/>
          </a:xfrm>
          <a:prstGeom prst="rightArrow">
            <a:avLst/>
          </a:prstGeom>
          <a:solidFill>
            <a:srgbClr val="0972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/>
          <p:cNvSpPr/>
          <p:nvPr/>
        </p:nvSpPr>
        <p:spPr>
          <a:xfrm>
            <a:off x="3451764" y="4104136"/>
            <a:ext cx="285750" cy="238124"/>
          </a:xfrm>
          <a:prstGeom prst="rightArrow">
            <a:avLst/>
          </a:prstGeom>
          <a:solidFill>
            <a:srgbClr val="0972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/>
          <p:cNvSpPr/>
          <p:nvPr/>
        </p:nvSpPr>
        <p:spPr>
          <a:xfrm>
            <a:off x="5119538" y="4118514"/>
            <a:ext cx="285750" cy="238124"/>
          </a:xfrm>
          <a:prstGeom prst="rightArrow">
            <a:avLst/>
          </a:prstGeom>
          <a:solidFill>
            <a:srgbClr val="0972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/>
          <p:cNvSpPr/>
          <p:nvPr/>
        </p:nvSpPr>
        <p:spPr>
          <a:xfrm>
            <a:off x="6772934" y="4118513"/>
            <a:ext cx="285750" cy="238124"/>
          </a:xfrm>
          <a:prstGeom prst="rightArrow">
            <a:avLst/>
          </a:prstGeom>
          <a:solidFill>
            <a:srgbClr val="0972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/>
          <p:cNvSpPr/>
          <p:nvPr/>
        </p:nvSpPr>
        <p:spPr>
          <a:xfrm>
            <a:off x="8426330" y="4118512"/>
            <a:ext cx="285750" cy="238124"/>
          </a:xfrm>
          <a:prstGeom prst="rightArrow">
            <a:avLst/>
          </a:prstGeom>
          <a:solidFill>
            <a:srgbClr val="0972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/>
          <p:cNvSpPr/>
          <p:nvPr/>
        </p:nvSpPr>
        <p:spPr>
          <a:xfrm>
            <a:off x="10094103" y="4118511"/>
            <a:ext cx="285750" cy="238124"/>
          </a:xfrm>
          <a:prstGeom prst="rightArrow">
            <a:avLst/>
          </a:prstGeom>
          <a:solidFill>
            <a:srgbClr val="0972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Bent-Up 9"/>
          <p:cNvSpPr/>
          <p:nvPr/>
        </p:nvSpPr>
        <p:spPr>
          <a:xfrm rot="5400000">
            <a:off x="6253253" y="4795449"/>
            <a:ext cx="1147194" cy="639193"/>
          </a:xfrm>
          <a:prstGeom prst="bentUpArrow">
            <a:avLst/>
          </a:prstGeom>
          <a:solidFill>
            <a:srgbClr val="0972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Bent-Up 10"/>
          <p:cNvSpPr/>
          <p:nvPr/>
        </p:nvSpPr>
        <p:spPr>
          <a:xfrm>
            <a:off x="8552731" y="4534858"/>
            <a:ext cx="640391" cy="1091780"/>
          </a:xfrm>
          <a:prstGeom prst="bentUpArrow">
            <a:avLst/>
          </a:prstGeom>
          <a:solidFill>
            <a:srgbClr val="0972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/>
          <p:cNvSpPr/>
          <p:nvPr/>
        </p:nvSpPr>
        <p:spPr>
          <a:xfrm>
            <a:off x="968375" y="4575594"/>
            <a:ext cx="285750" cy="349250"/>
          </a:xfrm>
          <a:prstGeom prst="downArrow">
            <a:avLst/>
          </a:prstGeom>
          <a:solidFill>
            <a:srgbClr val="0972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/>
          <p:cNvSpPr/>
          <p:nvPr/>
        </p:nvSpPr>
        <p:spPr>
          <a:xfrm>
            <a:off x="1783990" y="5383721"/>
            <a:ext cx="285750" cy="238124"/>
          </a:xfrm>
          <a:prstGeom prst="rightArrow">
            <a:avLst/>
          </a:prstGeom>
          <a:solidFill>
            <a:srgbClr val="0972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white sign with black text&#10;&#10;AI-generated content may be incorrect."/>
          <p:cNvPicPr>
            <a:picLocks noChangeAspect="1"/>
          </p:cNvPicPr>
          <p:nvPr/>
        </p:nvPicPr>
        <p:blipFill>
          <a:blip r:embed="rId14"/>
          <a:srcRect l="5574" t="10354" r="2586" b="-1134"/>
          <a:stretch>
            <a:fillRect/>
          </a:stretch>
        </p:blipFill>
        <p:spPr>
          <a:xfrm>
            <a:off x="2047798" y="4944191"/>
            <a:ext cx="1648192" cy="1160950"/>
          </a:xfrm>
          <a:prstGeom prst="rect">
            <a:avLst/>
          </a:prstGeom>
        </p:spPr>
      </p:pic>
      <p:pic>
        <p:nvPicPr>
          <p:cNvPr id="31" name="Picture 30" descr="A white square with black text&#10;&#10;AI-generated content may be incorrect.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62711" y="2455024"/>
            <a:ext cx="1003900" cy="927161"/>
          </a:xfrm>
          <a:prstGeom prst="rect">
            <a:avLst/>
          </a:prstGeom>
        </p:spPr>
      </p:pic>
      <p:pic>
        <p:nvPicPr>
          <p:cNvPr id="32" name="Picture 31" descr="A white sign with black text&#10;&#10;AI-generated content may be incorrect.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9870" y="691102"/>
            <a:ext cx="1554372" cy="1335117"/>
          </a:xfrm>
          <a:prstGeom prst="rect">
            <a:avLst/>
          </a:prstGeom>
        </p:spPr>
      </p:pic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9244641" y="4802037"/>
          <a:ext cx="2850377" cy="144219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50377"/>
              </a:tblGrid>
              <a:tr h="277206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</a:rPr>
                        <a:t>Takt time(in sec) = 48sec </a:t>
                      </a:r>
                      <a:endParaRPr lang="en-US" sz="1200" u="none" strike="noStrike" noProof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3337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</a:rPr>
                        <a:t>Inventory </a:t>
                      </a:r>
                      <a:r>
                        <a:rPr lang="en-US" sz="1200" u="none" strike="noStrike" noProof="0" err="1">
                          <a:solidFill>
                            <a:srgbClr val="000000"/>
                          </a:solidFill>
                        </a:rPr>
                        <a:t>nos</a:t>
                      </a: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</a:rPr>
                        <a:t> = 500 min , 650 max</a:t>
                      </a:r>
                      <a:endParaRPr lang="en-US" sz="1200" u="none" strike="noStrike" noProof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77206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</a:rPr>
                        <a:t>OEE% = 87%</a:t>
                      </a:r>
                      <a:endParaRPr lang="en-US" sz="1200" u="none" strike="noStrike" noProof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77206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</a:rPr>
                        <a:t>Workmen = 86</a:t>
                      </a:r>
                      <a:endParaRPr lang="en-US" sz="1200" u="none" strike="noStrike" noProof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77206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</a:rPr>
                        <a:t>Rejection = 1%</a:t>
                      </a:r>
                      <a:endParaRPr lang="en-US" sz="1200" u="none" strike="noStrike" noProof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Oval 34"/>
          <p:cNvSpPr/>
          <p:nvPr/>
        </p:nvSpPr>
        <p:spPr>
          <a:xfrm>
            <a:off x="4941319" y="3090832"/>
            <a:ext cx="5940844" cy="3216336"/>
          </a:xfrm>
          <a:prstGeom prst="ellipse">
            <a:avLst/>
          </a:prstGeom>
          <a:noFill/>
          <a:ln w="57150">
            <a:solidFill>
              <a:srgbClr val="FC322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-7787" y="1784588"/>
            <a:ext cx="11183187" cy="1803762"/>
          </a:xfrm>
          <a:prstGeom prst="ellipse">
            <a:avLst/>
          </a:prstGeom>
          <a:noFill/>
          <a:ln w="57150">
            <a:solidFill>
              <a:srgbClr val="FC322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0036893" y="2993485"/>
            <a:ext cx="2428875" cy="2206625"/>
          </a:xfrm>
          <a:prstGeom prst="ellipse">
            <a:avLst/>
          </a:prstGeom>
          <a:noFill/>
          <a:ln w="57150">
            <a:solidFill>
              <a:srgbClr val="FC322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975" y="125962"/>
            <a:ext cx="6899987" cy="6756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Transportation from receipt area to paint conveyor 2</a:t>
            </a:r>
            <a:endParaRPr lang="en-US" sz="2000" b="1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algn="l"/>
            <a:endParaRPr lang="en-US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5114" y="4043546"/>
          <a:ext cx="48220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0334"/>
                <a:gridCol w="1171711"/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Mode of Handling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Rating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Conveyor- point to point transfer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Trolley/Bin with AGV / BOPT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Trolley with manual movement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 trolley with Bins manual movement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Manual Movement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974566" y="4068792"/>
          <a:ext cx="3449211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79479"/>
                <a:gridCol w="1169732"/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Parts / Bins or Trolley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bg1"/>
                      </a:solidFill>
                    </a:lnL>
                    <a:lnT w="12700">
                      <a:solidFill>
                        <a:schemeClr val="bg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Rating</a:t>
                      </a:r>
                      <a:endParaRPr lang="en-US"/>
                    </a:p>
                  </a:txBody>
                  <a:tcPr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18-24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bg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en-US"/>
                    </a:p>
                  </a:txBody>
                  <a:tcPr>
                    <a:lnR w="12700">
                      <a:solidFill>
                        <a:schemeClr val="bg1"/>
                      </a:solidFill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12-18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bg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  <a:endParaRPr lang="en-US"/>
                    </a:p>
                  </a:txBody>
                  <a:tcPr>
                    <a:lnR w="12700">
                      <a:solidFill>
                        <a:schemeClr val="bg1"/>
                      </a:solidFill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8-12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bg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  <a:endParaRPr lang="en-US"/>
                    </a:p>
                  </a:txBody>
                  <a:tcPr>
                    <a:lnR w="12700">
                      <a:solidFill>
                        <a:schemeClr val="bg1"/>
                      </a:solidFill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4-8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bg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  <a:endParaRPr lang="en-US"/>
                    </a:p>
                  </a:txBody>
                  <a:tcPr>
                    <a:lnR w="12700">
                      <a:solidFill>
                        <a:schemeClr val="bg1"/>
                      </a:solidFill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1-4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bg1"/>
                      </a:solidFill>
                    </a:lnL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  <a:endParaRPr lang="en-US"/>
                    </a:p>
                  </a:txBody>
                  <a:tcPr>
                    <a:lnR w="12700">
                      <a:solidFill>
                        <a:schemeClr val="bg1"/>
                      </a:solidFill>
                    </a:lnR>
                    <a:lnB w="12700">
                      <a:solidFill>
                        <a:schemeClr val="bg1"/>
                      </a:solidFill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525773" y="4068792"/>
          <a:ext cx="3570537" cy="2250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41966"/>
                <a:gridCol w="1328571"/>
              </a:tblGrid>
              <a:tr h="375100">
                <a:tc>
                  <a:txBody>
                    <a:bodyPr/>
                    <a:lstStyle/>
                    <a:p>
                      <a:r>
                        <a:rPr lang="en-US"/>
                        <a:t>Distance in Meter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Rating</a:t>
                      </a:r>
                      <a:endParaRPr lang="en-US"/>
                    </a:p>
                  </a:txBody>
                  <a:tcPr/>
                </a:tc>
              </a:tr>
              <a:tr h="375100">
                <a:tc>
                  <a:txBody>
                    <a:bodyPr/>
                    <a:lstStyle/>
                    <a:p>
                      <a:r>
                        <a:rPr lang="en-US"/>
                        <a:t>0-20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en-US"/>
                    </a:p>
                  </a:txBody>
                  <a:tcPr/>
                </a:tc>
              </a:tr>
              <a:tr h="375100">
                <a:tc>
                  <a:txBody>
                    <a:bodyPr/>
                    <a:lstStyle/>
                    <a:p>
                      <a:r>
                        <a:rPr lang="en-US"/>
                        <a:t>20-50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  <a:endParaRPr lang="en-US"/>
                    </a:p>
                  </a:txBody>
                  <a:tcPr/>
                </a:tc>
              </a:tr>
              <a:tr h="375100">
                <a:tc>
                  <a:txBody>
                    <a:bodyPr/>
                    <a:lstStyle/>
                    <a:p>
                      <a:r>
                        <a:rPr lang="en-US"/>
                        <a:t>50-100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  <a:endParaRPr lang="en-US"/>
                    </a:p>
                  </a:txBody>
                  <a:tcPr/>
                </a:tc>
              </a:tr>
              <a:tr h="375100">
                <a:tc>
                  <a:txBody>
                    <a:bodyPr/>
                    <a:lstStyle/>
                    <a:p>
                      <a:r>
                        <a:rPr lang="en-US"/>
                        <a:t>100-150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  <a:endParaRPr lang="en-US"/>
                    </a:p>
                  </a:txBody>
                  <a:tcPr/>
                </a:tc>
              </a:tr>
              <a:tr h="375100">
                <a:tc>
                  <a:txBody>
                    <a:bodyPr/>
                    <a:lstStyle/>
                    <a:p>
                      <a:r>
                        <a:rPr lang="en-US"/>
                        <a:t>&gt;150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: Rounded Corners 7"/>
          <p:cNvSpPr/>
          <p:nvPr/>
        </p:nvSpPr>
        <p:spPr>
          <a:xfrm>
            <a:off x="7302230" y="3422984"/>
            <a:ext cx="2216695" cy="6528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54FF29"/>
                </a:solidFill>
                <a:ea typeface="Calibri" panose="020F0502020204030204"/>
                <a:cs typeface="Calibri" panose="020F0502020204030204"/>
              </a:rPr>
              <a:t>Ideal Condition : 1*1*1</a:t>
            </a:r>
            <a:endParaRPr lang="en-US">
              <a:solidFill>
                <a:srgbClr val="54FF29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9615458" y="3422984"/>
            <a:ext cx="2388460" cy="638854"/>
          </a:xfrm>
          <a:prstGeom prst="roundRect">
            <a:avLst/>
          </a:prstGeom>
          <a:noFill/>
          <a:ln>
            <a:solidFill>
              <a:srgbClr val="FF08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C3222"/>
                </a:solidFill>
                <a:ea typeface="Calibri" panose="020F0502020204030204"/>
                <a:cs typeface="Calibri" panose="020F0502020204030204"/>
              </a:rPr>
              <a:t>No Good Condition:</a:t>
            </a:r>
            <a:endParaRPr lang="en-US">
              <a:solidFill>
                <a:srgbClr val="FC3222"/>
              </a:solidFill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US">
                <a:solidFill>
                  <a:srgbClr val="FC3222"/>
                </a:solidFill>
                <a:ea typeface="Calibri" panose="020F0502020204030204"/>
                <a:cs typeface="Calibri" panose="020F0502020204030204"/>
              </a:rPr>
              <a:t> 5*5*5 =125</a:t>
            </a:r>
            <a:endParaRPr lang="en-US">
              <a:solidFill>
                <a:srgbClr val="FC3222"/>
              </a:solidFill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0" y="682349"/>
          <a:ext cx="12164358" cy="256032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4054786"/>
                <a:gridCol w="4054786"/>
                <a:gridCol w="4054786"/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Aspect</a:t>
                      </a:r>
                      <a:endParaRPr lang="en-US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Current State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Proposed State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Mode of Handling</a:t>
                      </a:r>
                      <a:endParaRPr lang="en-US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Trolley with manual movement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Trolley with BOPT (Battery Operated Pallet Truck)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MFI Index (Mode of Handling)</a:t>
                      </a:r>
                      <a:endParaRPr lang="en-US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3 (as per MFI rating chart: higher manual effort)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 (improved rating due to semi-automated handling method)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Remarks</a:t>
                      </a:r>
                      <a:endParaRPr lang="en-US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Manual movement contributes to higher MFI (waste of motion and manpower).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BOPT reduces manual intervention, improves efficiency, and supports lean objectives.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0132" y="3400191"/>
            <a:ext cx="6591236" cy="645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>
                <a:ea typeface="+mn-lt"/>
                <a:cs typeface="+mn-lt"/>
              </a:rPr>
              <a:t>Standard MFI calculations method is used based on mode of handling, quantity handled and travel distance. 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0" y="502285"/>
          <a:ext cx="12171680" cy="5939155"/>
        </p:xfrm>
        <a:graphic>
          <a:graphicData uri="http://schemas.openxmlformats.org/drawingml/2006/table">
            <a:tbl>
              <a:tblPr firstRow="1">
                <a:tableStyleId>{D27102A9-8310-4765-A935-A1911B00CA55}</a:tableStyleId>
              </a:tblPr>
              <a:tblGrid>
                <a:gridCol w="1686560"/>
                <a:gridCol w="3411855"/>
                <a:gridCol w="5596890"/>
                <a:gridCol w="1476375"/>
              </a:tblGrid>
              <a:tr h="5638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</a:rPr>
                        <a:t>Objective</a:t>
                      </a:r>
                      <a:endParaRPr lang="en-US" sz="180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FFFFFF"/>
                          </a:solidFill>
                          <a:effectLst/>
                          <a:latin typeface="Calibri" panose="020F0502020204030204"/>
                        </a:rPr>
                        <a:t>Key Challenges</a:t>
                      </a:r>
                      <a:endParaRPr lang="en-US" sz="180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</a:rPr>
                        <a:t>Proposed Solutions</a:t>
                      </a:r>
                      <a:endParaRPr lang="en-US" sz="180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</a:rPr>
                        <a:t>Extra Material Required</a:t>
                      </a:r>
                      <a:endParaRPr lang="en-US" sz="180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654685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Merge both inspection stations into one to eliminate idle manpower.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1. Conveyor height is too high for inspecting components like handlebar.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1. Provide elevated platform for operators to inspect taller components like handlebar.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Elevated platform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501650">
                <a:tc vMerge="1">
                  <a:tcPr marL="0" marR="0" marT="0" marB="0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2. Side panels require more surface area for inspection.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2. Use roller-based movable inspection benches to </a:t>
                      </a: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dirty="0">
                          <a:effectLst/>
                        </a:rPr>
                        <a:t>ease side panel inspection.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roller-based benches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501015">
                <a:tc vMerge="1">
                  <a:tcPr marL="0" marR="0" marT="0" marB="0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3. </a:t>
                      </a:r>
                      <a:r>
                        <a:rPr lang="en-US" sz="1600" b="0" i="0" u="none" strike="noStrike" noProof="0" dirty="0">
                          <a:effectLst/>
                          <a:latin typeface="Calibri" panose="020F0502020204030204"/>
                        </a:rPr>
                        <a:t>Simultaneous arrivals create load imbalance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3. Assign 1–2 floater operators during peak load to balance manpower.</a:t>
                      </a:r>
                      <a:endParaRPr lang="en-US" sz="1600" dirty="0"/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501015">
                <a:tc rowSpan="4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Introduce in-line sanding and polishing on conveyor to avoid separate station.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1. Conveyor speed (2.9 m/min) may make operation difficult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1. Provide movable stools for better posture.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Movable stools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501650">
                <a:tc vMerge="1">
                  <a:tcPr marL="0" marR="0" marT="0" marB="0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2. Ergonomics may be poor while working on moving jigs.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2. Attach pneumatic sanding/polishing guns near the conveyor line.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501015">
                <a:tc vMerge="1">
                  <a:tcPr marL="0" marR="0" marT="0" marB="0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3. Some parts are too large or complex to work on while moving.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3. For large parts like side panel: provide a separate inspection table to remove, work, and rehang parts after next batch comes in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751840">
                <a:tc vMerge="1">
                  <a:tcPr marL="0" marR="0" marT="0" marB="0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4. Evaluate two options: (</a:t>
                      </a:r>
                      <a:r>
                        <a:rPr lang="en-US" sz="1600" err="1">
                          <a:effectLst/>
                        </a:rPr>
                        <a:t>i</a:t>
                      </a:r>
                      <a:r>
                        <a:rPr lang="en-US" sz="1600" dirty="0">
                          <a:effectLst/>
                        </a:rPr>
                        <a:t>) one combined sanding station after merged inspection or (ii) two small sanding stations after each inspection area.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710565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Create a unified FG storage station to eliminate multiple substations.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1. Cluster formation at unified unloading zone.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1. Allocate specific spaces within the unified storage for each part type. Assign two workmen to handle sorting/unloading.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Multi-tier trolleys, racks.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751840">
                <a:tc vMerge="1">
                  <a:tcPr marL="0" marR="0" marT="0" marB="0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2. Limited space for sorting parts quickly.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2. 40-meter distance in total and it takes ~14 minutes for from inspection to unloading. So the workmen have 14 minutes to complete inspection, sanding polishing and storage of one part.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600" dirty="0"/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Text Box 3"/>
          <p:cNvSpPr txBox="1"/>
          <p:nvPr/>
        </p:nvSpPr>
        <p:spPr>
          <a:xfrm>
            <a:off x="46990" y="98425"/>
            <a:ext cx="5450840" cy="590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b="1">
                <a:solidFill>
                  <a:schemeClr val="bg1"/>
                </a:solidFill>
              </a:rPr>
              <a:t>2. Inline Sanding and Polishing station</a:t>
            </a:r>
            <a:endParaRPr 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115*136"/>
  <p:tag name="TABLE_ENDDRAG_RECT" val="13*278*115*136"/>
</p:tagLst>
</file>

<file path=ppt/tags/tag10.xml><?xml version="1.0" encoding="utf-8"?>
<p:tagLst xmlns:p="http://schemas.openxmlformats.org/presentationml/2006/main">
  <p:tag name="TABLE_ENDDRAG_ORIGIN_RECT" val="958*452"/>
  <p:tag name="TABLE_ENDDRAG_RECT" val="0*54*958*452"/>
</p:tagLst>
</file>

<file path=ppt/tags/tag11.xml><?xml version="1.0" encoding="utf-8"?>
<p:tagLst xmlns:p="http://schemas.openxmlformats.org/presentationml/2006/main">
  <p:tag name="TABLE_ENDDRAG_ORIGIN_RECT" val="115*136"/>
  <p:tag name="TABLE_ENDDRAG_RECT" val="13*278*115*136"/>
</p:tagLst>
</file>

<file path=ppt/tags/tag12.xml><?xml version="1.0" encoding="utf-8"?>
<p:tagLst xmlns:p="http://schemas.openxmlformats.org/presentationml/2006/main">
  <p:tag name="TABLE_ENDDRAG_ORIGIN_RECT" val="115*136"/>
  <p:tag name="TABLE_ENDDRAG_RECT" val="13*278*115*136"/>
</p:tagLst>
</file>

<file path=ppt/tags/tag13.xml><?xml version="1.0" encoding="utf-8"?>
<p:tagLst xmlns:p="http://schemas.openxmlformats.org/presentationml/2006/main">
  <p:tag name="TABLE_ENDDRAG_ORIGIN_RECT" val="115*136"/>
  <p:tag name="TABLE_ENDDRAG_RECT" val="13*278*115*136"/>
</p:tagLst>
</file>

<file path=ppt/tags/tag14.xml><?xml version="1.0" encoding="utf-8"?>
<p:tagLst xmlns:p="http://schemas.openxmlformats.org/presentationml/2006/main">
  <p:tag name="TABLE_ENDDRAG_ORIGIN_RECT" val="115*136"/>
  <p:tag name="TABLE_ENDDRAG_RECT" val="13*278*115*136"/>
</p:tagLst>
</file>

<file path=ppt/tags/tag15.xml><?xml version="1.0" encoding="utf-8"?>
<p:tagLst xmlns:p="http://schemas.openxmlformats.org/presentationml/2006/main">
  <p:tag name="TABLE_ENDDRAG_ORIGIN_RECT" val="115*136"/>
  <p:tag name="TABLE_ENDDRAG_RECT" val="13*278*115*136"/>
</p:tagLst>
</file>

<file path=ppt/tags/tag16.xml><?xml version="1.0" encoding="utf-8"?>
<p:tagLst xmlns:p="http://schemas.openxmlformats.org/presentationml/2006/main">
  <p:tag name="TABLE_ENDDRAG_ORIGIN_RECT" val="418*119"/>
  <p:tag name="TABLE_ENDDRAG_RECT" val="24*134*418*120"/>
</p:tagLst>
</file>

<file path=ppt/tags/tag17.xml><?xml version="1.0" encoding="utf-8"?>
<p:tagLst xmlns:p="http://schemas.openxmlformats.org/presentationml/2006/main">
  <p:tag name="TABLE_ENDDRAG_ORIGIN_RECT" val="391*134"/>
  <p:tag name="TABLE_ENDDRAG_RECT" val="24*311*391*134"/>
</p:tagLst>
</file>

<file path=ppt/tags/tag18.xml><?xml version="1.0" encoding="utf-8"?>
<p:tagLst xmlns:p="http://schemas.openxmlformats.org/presentationml/2006/main">
  <p:tag name="TABLE_ENDDRAG_ORIGIN_RECT" val="397*119"/>
  <p:tag name="TABLE_ENDDRAG_RECT" val="488*134*397*120"/>
</p:tagLst>
</file>

<file path=ppt/tags/tag19.xml><?xml version="1.0" encoding="utf-8"?>
<p:tagLst xmlns:p="http://schemas.openxmlformats.org/presentationml/2006/main">
  <p:tag name="TABLE_ENDDRAG_ORIGIN_RECT" val="398*35"/>
  <p:tag name="TABLE_ENDDRAG_RECT" val="491*334*398*35"/>
</p:tagLst>
</file>

<file path=ppt/tags/tag2.xml><?xml version="1.0" encoding="utf-8"?>
<p:tagLst xmlns:p="http://schemas.openxmlformats.org/presentationml/2006/main">
  <p:tag name="TABLE_ENDDRAG_ORIGIN_RECT" val="115*136"/>
  <p:tag name="TABLE_ENDDRAG_RECT" val="13*278*115*136"/>
</p:tagLst>
</file>

<file path=ppt/tags/tag20.xml><?xml version="1.0" encoding="utf-8"?>
<p:tagLst xmlns:p="http://schemas.openxmlformats.org/presentationml/2006/main">
  <p:tag name="TABLE_ENDDRAG_ORIGIN_RECT" val="115*136"/>
  <p:tag name="TABLE_ENDDRAG_RECT" val="13*278*115*136"/>
</p:tagLst>
</file>

<file path=ppt/tags/tag21.xml><?xml version="1.0" encoding="utf-8"?>
<p:tagLst xmlns:p="http://schemas.openxmlformats.org/presentationml/2006/main">
  <p:tag name="TABLE_ENDDRAG_ORIGIN_RECT" val="115*136"/>
  <p:tag name="TABLE_ENDDRAG_RECT" val="13*278*115*136"/>
</p:tagLst>
</file>

<file path=ppt/tags/tag22.xml><?xml version="1.0" encoding="utf-8"?>
<p:tagLst xmlns:p="http://schemas.openxmlformats.org/presentationml/2006/main">
  <p:tag name="TABLE_ENDDRAG_ORIGIN_RECT" val="115*136"/>
  <p:tag name="TABLE_ENDDRAG_RECT" val="13*278*115*136"/>
</p:tagLst>
</file>

<file path=ppt/tags/tag23.xml><?xml version="1.0" encoding="utf-8"?>
<p:tagLst xmlns:p="http://schemas.openxmlformats.org/presentationml/2006/main">
  <p:tag name="TABLE_ENDDRAG_ORIGIN_RECT" val="115*136"/>
  <p:tag name="TABLE_ENDDRAG_RECT" val="13*278*115*136"/>
</p:tagLst>
</file>

<file path=ppt/tags/tag24.xml><?xml version="1.0" encoding="utf-8"?>
<p:tagLst xmlns:p="http://schemas.openxmlformats.org/presentationml/2006/main">
  <p:tag name="TABLE_ENDDRAG_ORIGIN_RECT" val="115*136"/>
  <p:tag name="TABLE_ENDDRAG_RECT" val="13*278*115*136"/>
</p:tagLst>
</file>

<file path=ppt/tags/tag25.xml><?xml version="1.0" encoding="utf-8"?>
<p:tagLst xmlns:p="http://schemas.openxmlformats.org/presentationml/2006/main">
  <p:tag name="TABLE_ENDDRAG_ORIGIN_RECT" val="917*364"/>
  <p:tag name="TABLE_ENDDRAG_RECT" val="27*135*917*364"/>
</p:tagLst>
</file>

<file path=ppt/tags/tag26.xml><?xml version="1.0" encoding="utf-8"?>
<p:tagLst xmlns:p="http://schemas.openxmlformats.org/presentationml/2006/main">
  <p:tag name="TABLE_ENDDRAG_ORIGIN_RECT" val="754*53"/>
  <p:tag name="TABLE_ENDDRAG_RECT" val="31*129*754*53"/>
</p:tagLst>
</file>

<file path=ppt/tags/tag27.xml><?xml version="1.0" encoding="utf-8"?>
<p:tagLst xmlns:p="http://schemas.openxmlformats.org/presentationml/2006/main">
  <p:tag name="TABLE_ENDDRAG_ORIGIN_RECT" val="673*171"/>
  <p:tag name="TABLE_ENDDRAG_RECT" val="251*138*673*171"/>
</p:tagLst>
</file>

<file path=ppt/tags/tag28.xml><?xml version="1.0" encoding="utf-8"?>
<p:tagLst xmlns:p="http://schemas.openxmlformats.org/presentationml/2006/main">
  <p:tag name="TABLE_ENDDRAG_ORIGIN_RECT" val="866*366"/>
  <p:tag name="TABLE_ENDDRAG_RECT" val="27*108*866*366"/>
</p:tagLst>
</file>

<file path=ppt/tags/tag29.xml><?xml version="1.0" encoding="utf-8"?>
<p:tagLst xmlns:p="http://schemas.openxmlformats.org/presentationml/2006/main">
  <p:tag name="TABLE_ENDDRAG_ORIGIN_RECT" val="731*317"/>
  <p:tag name="TABLE_ENDDRAG_RECT" val="5*104*731*317"/>
</p:tagLst>
</file>

<file path=ppt/tags/tag3.xml><?xml version="1.0" encoding="utf-8"?>
<p:tagLst xmlns:p="http://schemas.openxmlformats.org/presentationml/2006/main">
  <p:tag name="TABLE_ENDDRAG_ORIGIN_RECT" val="115*136"/>
  <p:tag name="TABLE_ENDDRAG_RECT" val="13*278*115*136"/>
</p:tagLst>
</file>

<file path=ppt/tags/tag4.xml><?xml version="1.0" encoding="utf-8"?>
<p:tagLst xmlns:p="http://schemas.openxmlformats.org/presentationml/2006/main">
  <p:tag name="TABLE_ENDDRAG_ORIGIN_RECT" val="115*136"/>
  <p:tag name="TABLE_ENDDRAG_RECT" val="13*278*115*136"/>
</p:tagLst>
</file>

<file path=ppt/tags/tag5.xml><?xml version="1.0" encoding="utf-8"?>
<p:tagLst xmlns:p="http://schemas.openxmlformats.org/presentationml/2006/main">
  <p:tag name="TABLE_ENDDRAG_ORIGIN_RECT" val="115*136"/>
  <p:tag name="TABLE_ENDDRAG_RECT" val="13*278*115*136"/>
</p:tagLst>
</file>

<file path=ppt/tags/tag6.xml><?xml version="1.0" encoding="utf-8"?>
<p:tagLst xmlns:p="http://schemas.openxmlformats.org/presentationml/2006/main">
  <p:tag name="TABLE_ENDDRAG_ORIGIN_RECT" val="115*136"/>
  <p:tag name="TABLE_ENDDRAG_RECT" val="13*278*115*136"/>
</p:tagLst>
</file>

<file path=ppt/tags/tag7.xml><?xml version="1.0" encoding="utf-8"?>
<p:tagLst xmlns:p="http://schemas.openxmlformats.org/presentationml/2006/main">
  <p:tag name="TABLE_ENDDRAG_ORIGIN_RECT" val="115*136"/>
  <p:tag name="TABLE_ENDDRAG_RECT" val="13*278*115*136"/>
</p:tagLst>
</file>

<file path=ppt/tags/tag8.xml><?xml version="1.0" encoding="utf-8"?>
<p:tagLst xmlns:p="http://schemas.openxmlformats.org/presentationml/2006/main">
  <p:tag name="TABLE_ENDDRAG_ORIGIN_RECT" val="109*44"/>
  <p:tag name="TABLE_ENDDRAG_RECT" val="149*227*109*44"/>
</p:tagLst>
</file>

<file path=ppt/tags/tag9.xml><?xml version="1.0" encoding="utf-8"?>
<p:tagLst xmlns:p="http://schemas.openxmlformats.org/presentationml/2006/main">
  <p:tag name="TABLE_ENDDRAG_ORIGIN_RECT" val="957*490"/>
  <p:tag name="TABLE_ENDDRAG_RECT" val="0*21*957*490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68E6F43FCBC449B4289C6CDFA4F1B9" ma:contentTypeVersion="15" ma:contentTypeDescription="Create a new document." ma:contentTypeScope="" ma:versionID="6c2491a6d506eb0ad82ac19a4a19ece1">
  <xsd:schema xmlns:xsd="http://www.w3.org/2001/XMLSchema" xmlns:xs="http://www.w3.org/2001/XMLSchema" xmlns:p="http://schemas.microsoft.com/office/2006/metadata/properties" xmlns:ns3="709ba56c-c1f7-4705-b103-7470cff0c724" xmlns:ns4="8e2de82e-4703-46c6-8474-bfde75fb5f65" targetNamespace="http://schemas.microsoft.com/office/2006/metadata/properties" ma:root="true" ma:fieldsID="ca2c379858f7ff007fdbeeaca37bfb66" ns3:_="" ns4:_="">
    <xsd:import namespace="709ba56c-c1f7-4705-b103-7470cff0c724"/>
    <xsd:import namespace="8e2de82e-4703-46c6-8474-bfde75fb5f65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9ba56c-c1f7-4705-b103-7470cff0c72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de82e-4703-46c6-8474-bfde75fb5f6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09ba56c-c1f7-4705-b103-7470cff0c724" xsi:nil="true"/>
  </documentManagement>
</p:properties>
</file>

<file path=customXml/itemProps30.xml><?xml version="1.0" encoding="utf-8"?>
<ds:datastoreItem xmlns:ds="http://schemas.openxmlformats.org/officeDocument/2006/customXml" ds:itemID="{AAB03560-8B38-4709-B202-D47DD1EB9988}">
  <ds:schemaRefs/>
</ds:datastoreItem>
</file>

<file path=customXml/itemProps31.xml><?xml version="1.0" encoding="utf-8"?>
<ds:datastoreItem xmlns:ds="http://schemas.openxmlformats.org/officeDocument/2006/customXml" ds:itemID="{9844CC5C-31FD-4CC1-A1AC-22FB51CDE607}">
  <ds:schemaRefs/>
</ds:datastoreItem>
</file>

<file path=customXml/itemProps32.xml><?xml version="1.0" encoding="utf-8"?>
<ds:datastoreItem xmlns:ds="http://schemas.openxmlformats.org/officeDocument/2006/customXml" ds:itemID="{A4C19CC8-2B60-4487-A03B-26565A2D753D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18503</Words>
  <Application>WPS Presentation</Application>
  <PresentationFormat>Widescreen</PresentationFormat>
  <Paragraphs>1627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50" baseType="lpstr">
      <vt:lpstr>Arial</vt:lpstr>
      <vt:lpstr>SimSun</vt:lpstr>
      <vt:lpstr>Wingdings</vt:lpstr>
      <vt:lpstr>Helvetica</vt:lpstr>
      <vt:lpstr>Calibri</vt:lpstr>
      <vt:lpstr>Wingdings</vt:lpstr>
      <vt:lpstr>Microsoft YaHei</vt:lpstr>
      <vt:lpstr>Arial Unicode MS</vt:lpstr>
      <vt:lpstr>Calibri Light</vt:lpstr>
      <vt:lpstr>Aptos</vt:lpstr>
      <vt:lpstr>Segoe UI</vt:lpstr>
      <vt:lpstr>Calibri Light</vt:lpstr>
      <vt:lpstr>Helvetica</vt:lpstr>
      <vt:lpstr>Calibri</vt:lpstr>
      <vt:lpstr>1_Office Theme</vt:lpstr>
      <vt:lpstr>Custom Design</vt:lpstr>
      <vt:lpstr>Information and Material Flow Improvement - Paint Shop</vt:lpstr>
      <vt:lpstr>MATERIAL FLOW</vt:lpstr>
      <vt:lpstr>Current VSM of Paintshop</vt:lpstr>
      <vt:lpstr>PowerPoint 演示文稿</vt:lpstr>
      <vt:lpstr>MATERIAL FLOW - PAINT SHOP </vt:lpstr>
      <vt:lpstr>Process Flow Chart</vt:lpstr>
      <vt:lpstr>Process Flow Chart</vt:lpstr>
      <vt:lpstr>PowerPoint 演示文稿</vt:lpstr>
      <vt:lpstr>PowerPoint 演示文稿</vt:lpstr>
      <vt:lpstr>Paint Shop Layout</vt:lpstr>
      <vt:lpstr>Current VS Proposed</vt:lpstr>
      <vt:lpstr>Current VSM - Paint Shop</vt:lpstr>
      <vt:lpstr>TIME STUDY – INSPECTION, SANDING &amp; POLISHING </vt:lpstr>
      <vt:lpstr>Proposed VSM - Paint Shop</vt:lpstr>
      <vt:lpstr>Current vs Proposed</vt:lpstr>
      <vt:lpstr>Process Streamlining &amp; Time Optimization</vt:lpstr>
      <vt:lpstr> Improvements Achieved Through Process Optimization</vt:lpstr>
      <vt:lpstr>PowerPoint 演示文稿</vt:lpstr>
      <vt:lpstr>Current Information Flow &amp; Challenges</vt:lpstr>
      <vt:lpstr>Addressing Key Operational Challenges with PartTracker</vt:lpstr>
      <vt:lpstr>Experience the App: Download PartTracker</vt:lpstr>
      <vt:lpstr>Technology Stack &amp; Architecture</vt:lpstr>
      <vt:lpstr>QR Code Generation in PartTracker</vt:lpstr>
      <vt:lpstr>Scanning of QR Code in PartTracker</vt:lpstr>
      <vt:lpstr>Production Planning in PartTracker</vt:lpstr>
      <vt:lpstr>Tracking Real-Time Production with the Dashboard</vt:lpstr>
      <vt:lpstr>Cumulative Part Tracking with Status Panel</vt:lpstr>
      <vt:lpstr>Full Traceability with Scan History</vt:lpstr>
      <vt:lpstr>Cloud Infrastructure</vt:lpstr>
      <vt:lpstr>Data Storage in Google Sheets </vt:lpstr>
      <vt:lpstr>Issues To Overcome</vt:lpstr>
      <vt:lpstr>Results and Conclusion</vt:lpstr>
      <vt:lpstr>Acknowledgment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Leadership &amp; Managerial Development</dc:title>
  <dc:creator>MEHAK GARG</dc:creator>
  <cp:lastModifiedBy>Priya Jha</cp:lastModifiedBy>
  <cp:revision>83</cp:revision>
  <dcterms:created xsi:type="dcterms:W3CDTF">2024-10-21T08:33:00Z</dcterms:created>
  <dcterms:modified xsi:type="dcterms:W3CDTF">2025-07-12T07:13:57Z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0x010100AA68E6F43FCBC449B4289C6CDFA4F1B9</vt:lpwstr>
  </property>
  <property fmtid="{D5CDD505-2E9C-101B-9397-08002B2CF9AE}" pid="3" name="MediaServiceImageTags">
    <vt:lpwstr/>
  </property>
  <property fmtid="{D5CDD505-2E9C-101B-9397-08002B2CF9AE}" pid="4" name="ICV">
    <vt:lpwstr>5FFF28FA09E844DD901E12458C58C478_13</vt:lpwstr>
  </property>
  <property fmtid="{D5CDD505-2E9C-101B-9397-08002B2CF9AE}" pid="5" name="KSOProductBuildVer">
    <vt:lpwstr>1033-12.2.0.21931</vt:lpwstr>
  </property>
</Properties>
</file>